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6"/>
  </p:notesMasterIdLst>
  <p:handoutMasterIdLst>
    <p:handoutMasterId r:id="rId67"/>
  </p:handoutMasterIdLst>
  <p:sldIdLst>
    <p:sldId id="584" r:id="rId2"/>
    <p:sldId id="591" r:id="rId3"/>
    <p:sldId id="266" r:id="rId4"/>
    <p:sldId id="596" r:id="rId5"/>
    <p:sldId id="592" r:id="rId6"/>
    <p:sldId id="639" r:id="rId7"/>
    <p:sldId id="267" r:id="rId8"/>
    <p:sldId id="652" r:id="rId9"/>
    <p:sldId id="304" r:id="rId10"/>
    <p:sldId id="408" r:id="rId11"/>
    <p:sldId id="522" r:id="rId12"/>
    <p:sldId id="556" r:id="rId13"/>
    <p:sldId id="523" r:id="rId14"/>
    <p:sldId id="563" r:id="rId15"/>
    <p:sldId id="551" r:id="rId16"/>
    <p:sldId id="352" r:id="rId17"/>
    <p:sldId id="653" r:id="rId18"/>
    <p:sldId id="640" r:id="rId19"/>
    <p:sldId id="301" r:id="rId20"/>
    <p:sldId id="643" r:id="rId21"/>
    <p:sldId id="641" r:id="rId22"/>
    <p:sldId id="642" r:id="rId23"/>
    <p:sldId id="548" r:id="rId24"/>
    <p:sldId id="449" r:id="rId25"/>
    <p:sldId id="450" r:id="rId26"/>
    <p:sldId id="451" r:id="rId27"/>
    <p:sldId id="477" r:id="rId28"/>
    <p:sldId id="638" r:id="rId29"/>
    <p:sldId id="467" r:id="rId30"/>
    <p:sldId id="469" r:id="rId31"/>
    <p:sldId id="472" r:id="rId32"/>
    <p:sldId id="654" r:id="rId33"/>
    <p:sldId id="473" r:id="rId34"/>
    <p:sldId id="644" r:id="rId35"/>
    <p:sldId id="478" r:id="rId36"/>
    <p:sldId id="561" r:id="rId37"/>
    <p:sldId id="470" r:id="rId38"/>
    <p:sldId id="479" r:id="rId39"/>
    <p:sldId id="480" r:id="rId40"/>
    <p:sldId id="483" r:id="rId41"/>
    <p:sldId id="482" r:id="rId42"/>
    <p:sldId id="645" r:id="rId43"/>
    <p:sldId id="553" r:id="rId44"/>
    <p:sldId id="549" r:id="rId45"/>
    <p:sldId id="647" r:id="rId46"/>
    <p:sldId id="554" r:id="rId47"/>
    <p:sldId id="586" r:id="rId48"/>
    <p:sldId id="587" r:id="rId49"/>
    <p:sldId id="648" r:id="rId50"/>
    <p:sldId id="589" r:id="rId51"/>
    <p:sldId id="590" r:id="rId52"/>
    <p:sldId id="649" r:id="rId53"/>
    <p:sldId id="650" r:id="rId54"/>
    <p:sldId id="651" r:id="rId55"/>
    <p:sldId id="441" r:id="rId56"/>
    <p:sldId id="316" r:id="rId57"/>
    <p:sldId id="334" r:id="rId58"/>
    <p:sldId id="363" r:id="rId59"/>
    <p:sldId id="598" r:id="rId60"/>
    <p:sldId id="365" r:id="rId61"/>
    <p:sldId id="403" r:id="rId62"/>
    <p:sldId id="599" r:id="rId63"/>
    <p:sldId id="646" r:id="rId64"/>
    <p:sldId id="65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21352"/>
    <a:srgbClr val="000054"/>
    <a:srgbClr val="00005E"/>
    <a:srgbClr val="0000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05" autoAdjust="0"/>
    <p:restoredTop sz="94643"/>
  </p:normalViewPr>
  <p:slideViewPr>
    <p:cSldViewPr snapToGrid="0" snapToObjects="1">
      <p:cViewPr varScale="1">
        <p:scale>
          <a:sx n="85" d="100"/>
          <a:sy n="85" d="100"/>
        </p:scale>
        <p:origin x="1080" y="176"/>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221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B89224-630B-414F-8546-078562DDF4C6}" type="datetimeFigureOut">
              <a:rPr lang="en-US" smtClean="0"/>
              <a:t>8/21/20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E0DC1-7CAB-2345-BD1A-9747EEC25B4D}" type="slidenum">
              <a:rPr lang="en-US" smtClean="0"/>
              <a:t>‹#›</a:t>
            </a:fld>
            <a:endParaRPr lang="en-US"/>
          </a:p>
        </p:txBody>
      </p:sp>
    </p:spTree>
    <p:extLst>
      <p:ext uri="{BB962C8B-B14F-4D97-AF65-F5344CB8AC3E}">
        <p14:creationId xmlns:p14="http://schemas.microsoft.com/office/powerpoint/2010/main" val="3835003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B7906E-1A9C-694E-B916-EA1CF822D09C}" type="datetimeFigureOut">
              <a:rPr lang="en-US" smtClean="0"/>
              <a:t>8/21/20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879D8-E89D-1645-8B7A-AA8B080F1F82}" type="slidenum">
              <a:rPr lang="en-US" smtClean="0"/>
              <a:t>‹#›</a:t>
            </a:fld>
            <a:endParaRPr lang="en-US"/>
          </a:p>
        </p:txBody>
      </p:sp>
    </p:spTree>
    <p:extLst>
      <p:ext uri="{BB962C8B-B14F-4D97-AF65-F5344CB8AC3E}">
        <p14:creationId xmlns:p14="http://schemas.microsoft.com/office/powerpoint/2010/main" val="36659262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54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60%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20%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FFFFFF"/>
                </a:solidFill>
              </a:rPr>
              <a:t>14%</a:t>
            </a:r>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29</a:t>
            </a:fld>
            <a:endParaRPr lang="en-US"/>
          </a:p>
        </p:txBody>
      </p:sp>
    </p:spTree>
    <p:extLst>
      <p:ext uri="{BB962C8B-B14F-4D97-AF65-F5344CB8AC3E}">
        <p14:creationId xmlns:p14="http://schemas.microsoft.com/office/powerpoint/2010/main" val="99287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30</a:t>
            </a:fld>
            <a:endParaRPr lang="en-US"/>
          </a:p>
        </p:txBody>
      </p:sp>
    </p:spTree>
    <p:extLst>
      <p:ext uri="{BB962C8B-B14F-4D97-AF65-F5344CB8AC3E}">
        <p14:creationId xmlns:p14="http://schemas.microsoft.com/office/powerpoint/2010/main" val="409884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spent a lot</a:t>
            </a:r>
            <a:r>
              <a:rPr lang="en-US" baseline="0" dirty="0"/>
              <a:t> of time thinking about what to call the absence of racial identity.  One of my participants coined the term “a-racial” in an effort to give her orientation a name.  In my writing a toggle between “non-racial” and “race transcendent.”  I use ‘race transcendence” in the title and most often in my writing because it is the name that Rockquemore used to describe her participants who did not subscribe to race as part of their identity, and because it affirms something instead of connoting the absence of something.</a:t>
            </a:r>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31</a:t>
            </a:fld>
            <a:endParaRPr lang="en-US"/>
          </a:p>
        </p:txBody>
      </p:sp>
    </p:spTree>
    <p:extLst>
      <p:ext uri="{BB962C8B-B14F-4D97-AF65-F5344CB8AC3E}">
        <p14:creationId xmlns:p14="http://schemas.microsoft.com/office/powerpoint/2010/main" val="1574156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It</a:t>
            </a:r>
            <a:r>
              <a:rPr lang="en-US" sz="1400" baseline="0" dirty="0"/>
              <a:t> was hard for me to believe I was the only person who might have a dystonic reaction to the idea of racial identity, so I started to search for voices that resonated with mine.  I did not find resonance in what we are commonly taught about race and racial identity, and I received mostly polite incredulity, raised eyebrows, and advice to channel my energies elsewhere from most of the people I approached with this concern and interest.</a:t>
            </a:r>
          </a:p>
          <a:p>
            <a:endParaRPr lang="en-US" sz="1400" baseline="0" dirty="0"/>
          </a:p>
          <a:p>
            <a:r>
              <a:rPr lang="en-US" sz="1400" baseline="0" dirty="0"/>
              <a:t>Read Fischer and Moradi</a:t>
            </a:r>
          </a:p>
          <a:p>
            <a:endParaRPr lang="en-US" baseline="0" dirty="0"/>
          </a:p>
          <a:p>
            <a:r>
              <a:rPr lang="en-US" baseline="0" dirty="0"/>
              <a:t>Over time, however, I was able to find and start to collect viewpoints that questioned, sought to expand, and in some cases, defy the dominant discourse of racial identity.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33</a:t>
            </a:fld>
            <a:endParaRPr lang="en-US"/>
          </a:p>
        </p:txBody>
      </p:sp>
    </p:spTree>
    <p:extLst>
      <p:ext uri="{BB962C8B-B14F-4D97-AF65-F5344CB8AC3E}">
        <p14:creationId xmlns:p14="http://schemas.microsoft.com/office/powerpoint/2010/main" val="426343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000FF"/>
                </a:solidFill>
                <a:effectLst/>
                <a:latin typeface="+mn-lt"/>
                <a:ea typeface="+mn-ea"/>
                <a:cs typeface="+mn-cs"/>
              </a:rPr>
              <a:t>[Recruitment for the full study was done by means of theoretical sampling.  Solicitation of participants was purposive, focusing on those who met the criteria and also guided by constant comparison of cases so that concepts and themes that emerged could be used to inform the selection of eligible participants whose accounts might be able to provide illuminating similarities or differences (</a:t>
            </a:r>
            <a:r>
              <a:rPr lang="en-US" sz="1200" kern="1200" dirty="0" err="1">
                <a:solidFill>
                  <a:srgbClr val="0000FF"/>
                </a:solidFill>
                <a:effectLst/>
                <a:latin typeface="+mn-lt"/>
                <a:ea typeface="+mn-ea"/>
                <a:cs typeface="+mn-cs"/>
              </a:rPr>
              <a:t>Drauker</a:t>
            </a:r>
            <a:r>
              <a:rPr lang="en-US" sz="1200" kern="1200" dirty="0">
                <a:solidFill>
                  <a:srgbClr val="0000FF"/>
                </a:solidFill>
                <a:effectLst/>
                <a:latin typeface="+mn-lt"/>
                <a:ea typeface="+mn-ea"/>
                <a:cs typeface="+mn-cs"/>
              </a:rPr>
              <a:t>, </a:t>
            </a:r>
            <a:r>
              <a:rPr lang="en-US" sz="1200" kern="1200" dirty="0" err="1">
                <a:solidFill>
                  <a:srgbClr val="0000FF"/>
                </a:solidFill>
                <a:effectLst/>
                <a:latin typeface="+mn-lt"/>
                <a:ea typeface="+mn-ea"/>
                <a:cs typeface="+mn-cs"/>
              </a:rPr>
              <a:t>Martsolf</a:t>
            </a:r>
            <a:r>
              <a:rPr lang="en-US" sz="1200" kern="1200" dirty="0">
                <a:solidFill>
                  <a:srgbClr val="0000FF"/>
                </a:solidFill>
                <a:effectLst/>
                <a:latin typeface="+mn-lt"/>
                <a:ea typeface="+mn-ea"/>
                <a:cs typeface="+mn-cs"/>
              </a:rPr>
              <a:t>, Ross &amp; Rusk, 2007; Miles &amp; </a:t>
            </a:r>
            <a:r>
              <a:rPr lang="en-US" sz="1200" kern="1200" dirty="0" err="1">
                <a:solidFill>
                  <a:srgbClr val="0000FF"/>
                </a:solidFill>
                <a:effectLst/>
                <a:latin typeface="+mn-lt"/>
                <a:ea typeface="+mn-ea"/>
                <a:cs typeface="+mn-cs"/>
              </a:rPr>
              <a:t>Huberman</a:t>
            </a:r>
            <a:r>
              <a:rPr lang="en-US" sz="1200" kern="1200" dirty="0">
                <a:solidFill>
                  <a:srgbClr val="0000FF"/>
                </a:solidFill>
                <a:effectLst/>
                <a:latin typeface="+mn-lt"/>
                <a:ea typeface="+mn-ea"/>
                <a:cs typeface="+mn-cs"/>
              </a:rPr>
              <a:t>, 1994).]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 Characteristics</a:t>
            </a:r>
          </a:p>
          <a:p>
            <a:r>
              <a:rPr lang="en-US" sz="1200" kern="1200" dirty="0">
                <a:solidFill>
                  <a:schemeClr val="tx1"/>
                </a:solidFill>
                <a:effectLst/>
                <a:latin typeface="+mn-lt"/>
                <a:ea typeface="+mn-ea"/>
                <a:cs typeface="+mn-cs"/>
              </a:rPr>
              <a:t>Demographic categories used included sex, self-defined ethnicity, socioeconomic status (SES), occupation, level of education, current residence, place of birth, and citizenship.  Other pre-interview information requested included self-description of appearance, how others most often classify the participant racially, and how long has the participant had a non-racial sense of self.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Five of the participants were female and five were male.  One participant was below twenty years old.  Three were between twenty and thirty years old. One participant was forty-two, and the remaining three participants were between fifty and sixty years old.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Six participants described themselves as members of the middle class; three as members of the lower-middle or middle-working class; and one as a member of the upper-middle class. One participant was in college; four completed college; one was in graduate school; three were PhDs; and one was an MD.  Two participants were Fulbright Scholars; two were professors; one was human services professional; one a health care project manager; one a medical researcher; and one a mechanical engineer.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participants hailed from Riverside, California; Pembroke Pines, Florida; Pensacola, Florida; Atlanta, Georgia; Cambridge, Massachusetts; Somerville, Massachusetts; Boston, Massachusetts; Henderson, Nevada; Greensboro, North Carolina; and Perth Australia. Three were not born in America.  Of these three, one was born in Quebec Canada, one in Nova Scotia Canada, and one in South Africa. All but two of the participants were U.S. citizens.  The two non-U.S. citizens represented Canadian and South African/Australian citizenships.  Seven of the ten participants reported having a non-racial sense of self all of their lives.  Three participants pointed to experiences that catalyzed a shift in self-identity consciousness towards race transcendence.</a:t>
            </a:r>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35</a:t>
            </a:fld>
            <a:endParaRPr lang="en-US"/>
          </a:p>
        </p:txBody>
      </p:sp>
    </p:spTree>
    <p:extLst>
      <p:ext uri="{BB962C8B-B14F-4D97-AF65-F5344CB8AC3E}">
        <p14:creationId xmlns:p14="http://schemas.microsoft.com/office/powerpoint/2010/main" val="402608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Semi-structured Open-ended Interview Questions and Interview Domains Matrix</a:t>
            </a:r>
          </a:p>
          <a:p>
            <a:r>
              <a:rPr lang="en-US" sz="1200" kern="1200" dirty="0">
                <a:solidFill>
                  <a:schemeClr val="tx1"/>
                </a:solidFill>
                <a:effectLst/>
                <a:latin typeface="+mn-lt"/>
                <a:ea typeface="+mn-ea"/>
                <a:cs typeface="+mn-cs"/>
              </a:rPr>
              <a:t>(Questions will be used selectively depending on the course of the conversation)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what age did you become aware of race?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Please tell me about any memorable experiences you had as a young person having to do with learning about race?  What was the experience and how did you </a:t>
            </a:r>
            <a:r>
              <a:rPr lang="en-US" sz="1200" kern="1200" dirty="0" err="1">
                <a:solidFill>
                  <a:schemeClr val="tx1"/>
                </a:solidFill>
                <a:effectLst/>
                <a:latin typeface="+mn-lt"/>
                <a:ea typeface="+mn-ea"/>
                <a:cs typeface="+mn-cs"/>
              </a:rPr>
              <a:t>intepret</a:t>
            </a:r>
            <a:r>
              <a:rPr lang="en-US" sz="1200" kern="1200" dirty="0">
                <a:solidFill>
                  <a:schemeClr val="tx1"/>
                </a:solidFill>
                <a:effectLst/>
                <a:latin typeface="+mn-lt"/>
                <a:ea typeface="+mn-ea"/>
                <a:cs typeface="+mn-cs"/>
              </a:rPr>
              <a:t> it and make meaning of it?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Was the topic of race discussed in your family? (Explicitly, </a:t>
            </a:r>
            <a:r>
              <a:rPr lang="en-US" sz="1200" kern="1200" dirty="0" err="1">
                <a:solidFill>
                  <a:schemeClr val="tx1"/>
                </a:solidFill>
                <a:effectLst/>
                <a:latin typeface="+mn-lt"/>
                <a:ea typeface="+mn-ea"/>
                <a:cs typeface="+mn-cs"/>
              </a:rPr>
              <a:t>implicitely</a:t>
            </a:r>
            <a:r>
              <a:rPr lang="en-US" sz="1200" kern="1200" dirty="0">
                <a:solidFill>
                  <a:schemeClr val="tx1"/>
                </a:solidFill>
                <a:effectLst/>
                <a:latin typeface="+mn-lt"/>
                <a:ea typeface="+mn-ea"/>
                <a:cs typeface="+mn-cs"/>
              </a:rPr>
              <a:t>, by whom…)?  If yes, what was said and how did you </a:t>
            </a:r>
            <a:r>
              <a:rPr lang="en-US" sz="1200" kern="1200" dirty="0" err="1">
                <a:solidFill>
                  <a:schemeClr val="tx1"/>
                </a:solidFill>
                <a:effectLst/>
                <a:latin typeface="+mn-lt"/>
                <a:ea typeface="+mn-ea"/>
                <a:cs typeface="+mn-cs"/>
              </a:rPr>
              <a:t>intepret</a:t>
            </a:r>
            <a:r>
              <a:rPr lang="en-US" sz="1200" kern="1200" dirty="0">
                <a:solidFill>
                  <a:schemeClr val="tx1"/>
                </a:solidFill>
                <a:effectLst/>
                <a:latin typeface="+mn-lt"/>
                <a:ea typeface="+mn-ea"/>
                <a:cs typeface="+mn-cs"/>
              </a:rPr>
              <a:t> and make meaning of what was said?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Did your parents try to shape your racial identity in any way?  How did this play out and how did you accept, reject or modify the messages or teachings from your parents?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would you describe your friends and friendship groups as a youngster?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Was race ever a topic of discussion among your friends?  If so, what was the nature of the discussions and how did you interpret and make meaning out of the discussion content?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sorts of attributions were made about races when you were young (positive or negative)?  Did you agree, disagree, feel uncertainty or </a:t>
            </a:r>
            <a:r>
              <a:rPr lang="en-US" sz="1200" kern="1200" dirty="0" err="1">
                <a:solidFill>
                  <a:schemeClr val="tx1"/>
                </a:solidFill>
                <a:effectLst/>
                <a:latin typeface="+mn-lt"/>
                <a:ea typeface="+mn-ea"/>
                <a:cs typeface="+mn-cs"/>
              </a:rPr>
              <a:t>ambivalance</a:t>
            </a:r>
            <a:r>
              <a:rPr lang="en-US" sz="1200" kern="1200" dirty="0">
                <a:solidFill>
                  <a:schemeClr val="tx1"/>
                </a:solidFill>
                <a:effectLst/>
                <a:latin typeface="+mn-lt"/>
                <a:ea typeface="+mn-ea"/>
                <a:cs typeface="+mn-cs"/>
              </a:rPr>
              <a:t> about these attributions?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Were you aware of racial epithets when you were a youngster?  How did you feel and think about your experience with racial epithets?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you had romantic partners, what race did each identify with, if any?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if anything were you taught about race (formally or informally) at school?  How did you interpret the teachings and make meaning of them?  Did you accept, reject or modify them in your own mind?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have others described you racially over your life and how do others describe you racially these days?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have you described yourself racially over the course of your life?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Have you ever done anything to try to make yourself appear as if you were a member of a racial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Do you think there is anything about your physical appearance that factored into your non-race sense of self?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does having a non-race sense of identity impact your life – how does it play out in how you actually live your life? (work, relationships, family life, politics, etc.)?</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in your view, is the significance of having a non-race sense of self for society?  What should society know about race transcendence and race transcenders?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Is there anything in particular that you would like people to know or understand about having a non-race identity?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Are there any important questions I did not ask?</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Were any of the questions asked unclear or problematic in any way?</a:t>
            </a:r>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36</a:t>
            </a:fld>
            <a:endParaRPr lang="en-US"/>
          </a:p>
        </p:txBody>
      </p:sp>
    </p:spTree>
    <p:extLst>
      <p:ext uri="{BB962C8B-B14F-4D97-AF65-F5344CB8AC3E}">
        <p14:creationId xmlns:p14="http://schemas.microsoft.com/office/powerpoint/2010/main" val="378328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led you to become a race transcender?</a:t>
            </a:r>
          </a:p>
        </p:txBody>
      </p:sp>
      <p:sp>
        <p:nvSpPr>
          <p:cNvPr id="4" name="Slide Number Placeholder 3"/>
          <p:cNvSpPr>
            <a:spLocks noGrp="1"/>
          </p:cNvSpPr>
          <p:nvPr>
            <p:ph type="sldNum" sz="quarter" idx="10"/>
          </p:nvPr>
        </p:nvSpPr>
        <p:spPr/>
        <p:txBody>
          <a:bodyPr/>
          <a:lstStyle/>
          <a:p>
            <a:fld id="{89A53D02-F6C3-4949-BFCB-C6D14FBB5CF9}" type="slidenum">
              <a:rPr lang="en-US" smtClean="0"/>
              <a:t>37</a:t>
            </a:fld>
            <a:endParaRPr lang="en-US"/>
          </a:p>
        </p:txBody>
      </p:sp>
    </p:spTree>
    <p:extLst>
      <p:ext uri="{BB962C8B-B14F-4D97-AF65-F5344CB8AC3E}">
        <p14:creationId xmlns:p14="http://schemas.microsoft.com/office/powerpoint/2010/main" val="3463704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A53D02-F6C3-4949-BFCB-C6D14FBB5CF9}" type="slidenum">
              <a:rPr lang="en-US" smtClean="0"/>
              <a:t>38</a:t>
            </a:fld>
            <a:endParaRPr lang="en-US"/>
          </a:p>
        </p:txBody>
      </p:sp>
    </p:spTree>
    <p:extLst>
      <p:ext uri="{BB962C8B-B14F-4D97-AF65-F5344CB8AC3E}">
        <p14:creationId xmlns:p14="http://schemas.microsoft.com/office/powerpoint/2010/main" val="2772494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have</a:t>
            </a:r>
            <a:r>
              <a:rPr lang="en-US" baseline="0" dirty="0"/>
              <a:t> you had a non-racial sense of self?</a:t>
            </a:r>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39</a:t>
            </a:fld>
            <a:endParaRPr lang="en-US"/>
          </a:p>
        </p:txBody>
      </p:sp>
    </p:spTree>
    <p:extLst>
      <p:ext uri="{BB962C8B-B14F-4D97-AF65-F5344CB8AC3E}">
        <p14:creationId xmlns:p14="http://schemas.microsoft.com/office/powerpoint/2010/main" val="1275804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Midway</a:t>
            </a:r>
            <a:r>
              <a:rPr lang="en-US" baseline="0" dirty="0"/>
              <a:t> Alabama 1958 – still lynching African Americans for minor infractions and sins against society, “eyeball rape.”</a:t>
            </a:r>
          </a:p>
          <a:p>
            <a:endParaRPr lang="en-US" baseline="0" dirty="0"/>
          </a:p>
          <a:p>
            <a:r>
              <a:rPr lang="en-US" baseline="0" dirty="0"/>
              <a:t>Story from GM cotton field hand of black man being laid on train tracks</a:t>
            </a:r>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40</a:t>
            </a:fld>
            <a:endParaRPr lang="en-US"/>
          </a:p>
        </p:txBody>
      </p:sp>
    </p:spTree>
    <p:extLst>
      <p:ext uri="{BB962C8B-B14F-4D97-AF65-F5344CB8AC3E}">
        <p14:creationId xmlns:p14="http://schemas.microsoft.com/office/powerpoint/2010/main" val="360439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967422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A53D02-F6C3-4949-BFCB-C6D14FBB5CF9}" type="slidenum">
              <a:rPr lang="en-US" smtClean="0"/>
              <a:t>41</a:t>
            </a:fld>
            <a:endParaRPr lang="en-US"/>
          </a:p>
        </p:txBody>
      </p:sp>
    </p:spTree>
    <p:extLst>
      <p:ext uri="{BB962C8B-B14F-4D97-AF65-F5344CB8AC3E}">
        <p14:creationId xmlns:p14="http://schemas.microsoft.com/office/powerpoint/2010/main" val="333351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17022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34279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by anthropologist, Rainier Spencer, was one of the inspirations for my research.  It rendered back to me my own consciousness about race and racial identity, and it encouraged me to believe that there were others who felt as I did.</a:t>
            </a:r>
          </a:p>
          <a:p>
            <a:endParaRPr lang="en-US" dirty="0"/>
          </a:p>
          <a:p>
            <a:r>
              <a:rPr lang="en-US" dirty="0"/>
              <a:t>How do I find these people?  What might I learn from them about their journey to such an unusual and unexpected identity destination.?</a:t>
            </a:r>
          </a:p>
        </p:txBody>
      </p:sp>
      <p:sp>
        <p:nvSpPr>
          <p:cNvPr id="4" name="Slide Number Placeholder 3"/>
          <p:cNvSpPr>
            <a:spLocks noGrp="1"/>
          </p:cNvSpPr>
          <p:nvPr>
            <p:ph type="sldNum" sz="quarter" idx="10"/>
          </p:nvPr>
        </p:nvSpPr>
        <p:spPr/>
        <p:txBody>
          <a:bodyPr/>
          <a:lstStyle/>
          <a:p>
            <a:fld id="{89A53D02-F6C3-4949-BFCB-C6D14FBB5CF9}" type="slidenum">
              <a:rPr lang="en-US" smtClean="0"/>
              <a:t>23</a:t>
            </a:fld>
            <a:endParaRPr lang="en-US"/>
          </a:p>
        </p:txBody>
      </p:sp>
    </p:spTree>
    <p:extLst>
      <p:ext uri="{BB962C8B-B14F-4D97-AF65-F5344CB8AC3E}">
        <p14:creationId xmlns:p14="http://schemas.microsoft.com/office/powerpoint/2010/main" val="409842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r>
              <a:rPr lang="en-US" dirty="0"/>
              <a:t>Thank</a:t>
            </a:r>
            <a:r>
              <a:rPr lang="en-US" baseline="0" dirty="0"/>
              <a:t> you for attending this presentation.  </a:t>
            </a:r>
          </a:p>
          <a:p>
            <a:r>
              <a:rPr lang="en-US" baseline="0" dirty="0"/>
              <a:t>I am very eager to learn your thoughts about the material I’m going to share with you.</a:t>
            </a:r>
          </a:p>
          <a:p>
            <a:endParaRPr lang="en-US" baseline="0" dirty="0"/>
          </a:p>
          <a:p>
            <a:r>
              <a:rPr lang="en-US" baseline="0" dirty="0"/>
              <a:t>And I promise to explain the image you see.</a:t>
            </a:r>
          </a:p>
          <a:p>
            <a:endParaRPr lang="en-US" baseline="0" dirty="0"/>
          </a:p>
          <a:p>
            <a:r>
              <a:rPr lang="en-US" baseline="0" dirty="0"/>
              <a:t>Before we begin, please help yourself to some cookies, if you’d like.  I hope that between the cookies and my defense presentation, one way or another, you might walk away with something worthwhile.</a:t>
            </a:r>
          </a:p>
          <a:p>
            <a:endParaRPr lang="en-US" baseline="0" dirty="0"/>
          </a:p>
          <a:p>
            <a:r>
              <a:rPr lang="en-US" baseline="0" dirty="0"/>
              <a:t>Also before we begin, I want to thank the members of my dissertation team.  </a:t>
            </a:r>
          </a:p>
          <a:p>
            <a:endParaRPr lang="en-US" baseline="0" dirty="0"/>
          </a:p>
          <a:p>
            <a:r>
              <a:rPr lang="en-US" baseline="0" dirty="0"/>
              <a:t>Stefan Krug, who has not only been a terrific source of support, guidance and wisdom in my work on this project, but also along the way as an exceptional teacher.</a:t>
            </a:r>
          </a:p>
          <a:p>
            <a:endParaRPr lang="en-US" baseline="0" dirty="0"/>
          </a:p>
          <a:p>
            <a:r>
              <a:rPr lang="en-US" baseline="0" dirty="0"/>
              <a:t>Audrey Smedley, author, of Race in North America, book that inspired my interest in this study and a book that I continue to learn from after years of reading and re-reading.  I was overjoyed and then quite intimidated when Audrey generously agreed to serve as my outside reader.  Her perspective, voluminous knowledge, and incisive questions about my work made it much better than it would have been without her guidance.</a:t>
            </a:r>
          </a:p>
          <a:p>
            <a:endParaRPr lang="en-US" baseline="0" dirty="0"/>
          </a:p>
          <a:p>
            <a:r>
              <a:rPr lang="en-US" baseline="0" dirty="0"/>
              <a:t>I had the great good fortune of taking several courses with Ruth.  Every occasion was enriching, surprising, and fun.  I’ll share just one story of the time in a class discussion on feminism when, because I had become very comfortable with Ruth, I asked the following question: “Ruth, can men be feminist?”  of course this was, at best, a rhetorical question, and at worst, a very scantily clad challenge and provocation. And I’m pretty sure Ruth knew that.</a:t>
            </a:r>
          </a:p>
          <a:p>
            <a:r>
              <a:rPr lang="en-US" baseline="0" dirty="0"/>
              <a:t>There was a wonderful pause in the room after I presented my question/challenge/provocation.  It was ended when Ruth finally responded saying “Well, men can be allies.”</a:t>
            </a:r>
          </a:p>
          <a:p>
            <a:r>
              <a:rPr lang="en-US" baseline="0" dirty="0"/>
              <a:t>If you haven’t yet gathered it from this story, let me make it clear, I completely disagree with that position, and I absolutely loves being able to disagree with my teacher and mentor – on that matter and others as well.  I will always cherish the memory of every good talk I was part of because of Ruth’s remarkable ability to facilitate meaningful dialogue.  </a:t>
            </a:r>
          </a:p>
          <a:p>
            <a:r>
              <a:rPr lang="en-US" baseline="0" dirty="0"/>
              <a:t>When Ruth agreed to be the chair of my committee, I felt rescued and in the safest hands possible. Not safe from disagreement or challenge, but safe to work through it all with one of the best allies I’ve ever had.</a:t>
            </a:r>
          </a:p>
          <a:p>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24</a:t>
            </a:fld>
            <a:endParaRPr lang="en-US"/>
          </a:p>
        </p:txBody>
      </p:sp>
    </p:spTree>
    <p:extLst>
      <p:ext uri="{BB962C8B-B14F-4D97-AF65-F5344CB8AC3E}">
        <p14:creationId xmlns:p14="http://schemas.microsoft.com/office/powerpoint/2010/main" val="302326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Von Luschan's chromatic scale named after its inventor, Felix von </a:t>
            </a:r>
            <a:r>
              <a:rPr lang="en-US" dirty="0" err="1"/>
              <a:t>Luschan</a:t>
            </a:r>
            <a:r>
              <a:rPr lang="en-US" dirty="0"/>
              <a:t> (1854-1924 Austrian doctor and anthropologist) was a method of classifying skin color. The equipment consisted of 36 opaque glass tiles which were compared to the subject's skin, ideally in a place which would not be exposed to the sun (such as under the arm). The von </a:t>
            </a:r>
            <a:r>
              <a:rPr lang="en-US" dirty="0" err="1"/>
              <a:t>Luschan</a:t>
            </a:r>
            <a:r>
              <a:rPr lang="en-US" dirty="0"/>
              <a:t> scale was used extensively throughout the first half of the 20th century in race studies and anthropometry. However, it was considered problematic, even by its practitioners, because it was very inconsistent, and it was largely abandoned by the early 1950s.</a:t>
            </a:r>
          </a:p>
          <a:p>
            <a:pPr>
              <a:defRPr/>
            </a:pPr>
            <a:endParaRPr lang="en-US" dirty="0"/>
          </a:p>
          <a:p>
            <a:pPr>
              <a:defRPr/>
            </a:pPr>
            <a:r>
              <a:rPr lang="en-US" dirty="0"/>
              <a:t>The literature on Von </a:t>
            </a:r>
            <a:r>
              <a:rPr lang="en-US" dirty="0" err="1"/>
              <a:t>Luschan</a:t>
            </a:r>
            <a:r>
              <a:rPr lang="en-US" dirty="0"/>
              <a:t> leaves</a:t>
            </a:r>
            <a:r>
              <a:rPr lang="en-US" baseline="0" dirty="0"/>
              <a:t> it unclear as to whether or not he was a racist – in a mean, capital “R” way.  My use of his chromatic scale is as a wonderful reminder of how obsessed we are with perceptible differences between people and how prone we are to load up those superficial differences with all manner of irrational and unjustifiable meanings.</a:t>
            </a:r>
            <a:endParaRPr lang="en-US" dirty="0"/>
          </a:p>
          <a:p>
            <a:endParaRPr lang="en-US" sz="1200" baseline="0" dirty="0">
              <a:solidFill>
                <a:schemeClr val="bg1"/>
              </a:solidFill>
            </a:endParaRPr>
          </a:p>
          <a:p>
            <a:r>
              <a:rPr lang="en-US" sz="1200" baseline="0" dirty="0">
                <a:solidFill>
                  <a:schemeClr val="bg1"/>
                </a:solidFill>
              </a:rPr>
              <a:t>Can you find your skin color up there?</a:t>
            </a:r>
          </a:p>
          <a:p>
            <a:endParaRPr lang="en-US" sz="1200" baseline="0" dirty="0">
              <a:solidFill>
                <a:schemeClr val="bg1"/>
              </a:solidFill>
            </a:endParaRPr>
          </a:p>
          <a:p>
            <a:r>
              <a:rPr lang="en-US" sz="1200" baseline="0" dirty="0">
                <a:solidFill>
                  <a:schemeClr val="bg1"/>
                </a:solidFill>
              </a:rPr>
              <a:t>Can you find your identity in there?</a:t>
            </a:r>
            <a:endParaRPr lang="en-US" dirty="0"/>
          </a:p>
        </p:txBody>
      </p:sp>
      <p:sp>
        <p:nvSpPr>
          <p:cNvPr id="4" name="Slide Number Placeholder 3"/>
          <p:cNvSpPr>
            <a:spLocks noGrp="1"/>
          </p:cNvSpPr>
          <p:nvPr>
            <p:ph type="sldNum" sz="quarter" idx="10"/>
          </p:nvPr>
        </p:nvSpPr>
        <p:spPr/>
        <p:txBody>
          <a:bodyPr/>
          <a:lstStyle/>
          <a:p>
            <a:fld id="{89A53D02-F6C3-4949-BFCB-C6D14FBB5CF9}" type="slidenum">
              <a:rPr lang="en-US" smtClean="0"/>
              <a:t>25</a:t>
            </a:fld>
            <a:endParaRPr lang="en-US"/>
          </a:p>
        </p:txBody>
      </p:sp>
    </p:spTree>
    <p:extLst>
      <p:ext uri="{BB962C8B-B14F-4D97-AF65-F5344CB8AC3E}">
        <p14:creationId xmlns:p14="http://schemas.microsoft.com/office/powerpoint/2010/main" val="312047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A53D02-F6C3-4949-BFCB-C6D14FBB5CF9}" type="slidenum">
              <a:rPr lang="en-US" smtClean="0"/>
              <a:t>26</a:t>
            </a:fld>
            <a:endParaRPr lang="en-US"/>
          </a:p>
        </p:txBody>
      </p:sp>
    </p:spTree>
    <p:extLst>
      <p:ext uri="{BB962C8B-B14F-4D97-AF65-F5344CB8AC3E}">
        <p14:creationId xmlns:p14="http://schemas.microsoft.com/office/powerpoint/2010/main" val="341109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June 2011 and December 2012,</a:t>
            </a:r>
            <a:r>
              <a:rPr lang="en-US" baseline="0" dirty="0"/>
              <a:t> about 30 expressions of interests, out of which my ten participants emerged.</a:t>
            </a:r>
          </a:p>
          <a:p>
            <a:endParaRPr lang="en-US" baseline="0" dirty="0"/>
          </a:p>
          <a:p>
            <a:r>
              <a:rPr lang="en-US" baseline="0" dirty="0"/>
              <a:t>“Purposeful/Theoretical Sampling.  Not probabilistic, but aimed at getting a deeper understanding of analyzed cases and underlying processes via comparison of types of participants.</a:t>
            </a:r>
          </a:p>
          <a:p>
            <a:endParaRPr lang="en-US" baseline="0" dirty="0"/>
          </a:p>
        </p:txBody>
      </p:sp>
      <p:sp>
        <p:nvSpPr>
          <p:cNvPr id="4" name="Slide Number Placeholder 3"/>
          <p:cNvSpPr>
            <a:spLocks noGrp="1"/>
          </p:cNvSpPr>
          <p:nvPr>
            <p:ph type="sldNum" sz="quarter" idx="10"/>
          </p:nvPr>
        </p:nvSpPr>
        <p:spPr/>
        <p:txBody>
          <a:bodyPr/>
          <a:lstStyle/>
          <a:p>
            <a:fld id="{89A53D02-F6C3-4949-BFCB-C6D14FBB5CF9}" type="slidenum">
              <a:rPr lang="en-US" smtClean="0"/>
              <a:t>27</a:t>
            </a:fld>
            <a:endParaRPr lang="en-US"/>
          </a:p>
        </p:txBody>
      </p:sp>
    </p:spTree>
    <p:extLst>
      <p:ext uri="{BB962C8B-B14F-4D97-AF65-F5344CB8AC3E}">
        <p14:creationId xmlns:p14="http://schemas.microsoft.com/office/powerpoint/2010/main" val="355473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879D8-E89D-1645-8B7A-AA8B080F1F82}" type="slidenum">
              <a:rPr lang="en-US" smtClean="0"/>
              <a:t>28</a:t>
            </a:fld>
            <a:endParaRPr lang="en-US"/>
          </a:p>
        </p:txBody>
      </p:sp>
    </p:spTree>
    <p:extLst>
      <p:ext uri="{BB962C8B-B14F-4D97-AF65-F5344CB8AC3E}">
        <p14:creationId xmlns:p14="http://schemas.microsoft.com/office/powerpoint/2010/main" val="329686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Carlos Hoyt, PhD, LICSW</a:t>
            </a:r>
          </a:p>
        </p:txBody>
      </p:sp>
      <p:sp>
        <p:nvSpPr>
          <p:cNvPr id="6" name="Slide Number Placeholder 5"/>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74503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Carlos Hoyt, PhD, LICSW</a:t>
            </a:r>
          </a:p>
        </p:txBody>
      </p:sp>
      <p:sp>
        <p:nvSpPr>
          <p:cNvPr id="6" name="Slide Number Placeholder 5"/>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200789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Carlos Hoyt, PhD, LICSW</a:t>
            </a:r>
          </a:p>
        </p:txBody>
      </p:sp>
      <p:sp>
        <p:nvSpPr>
          <p:cNvPr id="6" name="Slide Number Placeholder 5"/>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313636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Carlos Hoyt, PhD, LICSW</a:t>
            </a:r>
          </a:p>
        </p:txBody>
      </p:sp>
      <p:sp>
        <p:nvSpPr>
          <p:cNvPr id="6" name="Slide Number Placeholder 5"/>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282001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Carlos Hoyt, PhD, LICSW</a:t>
            </a:r>
          </a:p>
        </p:txBody>
      </p:sp>
      <p:sp>
        <p:nvSpPr>
          <p:cNvPr id="6" name="Slide Number Placeholder 5"/>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167020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Carlos Hoyt, PhD, LICSW</a:t>
            </a:r>
          </a:p>
        </p:txBody>
      </p:sp>
      <p:sp>
        <p:nvSpPr>
          <p:cNvPr id="7" name="Slide Number Placeholder 6"/>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183524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Carlos Hoyt, PhD, LICSW</a:t>
            </a:r>
          </a:p>
        </p:txBody>
      </p:sp>
      <p:sp>
        <p:nvSpPr>
          <p:cNvPr id="9" name="Slide Number Placeholder 8"/>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273194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Carlos Hoyt, PhD, LICSW</a:t>
            </a:r>
          </a:p>
        </p:txBody>
      </p:sp>
      <p:sp>
        <p:nvSpPr>
          <p:cNvPr id="5" name="Slide Number Placeholder 4"/>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52594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Carlos Hoyt, PhD, LICSW</a:t>
            </a:r>
          </a:p>
        </p:txBody>
      </p:sp>
      <p:sp>
        <p:nvSpPr>
          <p:cNvPr id="4" name="Slide Number Placeholder 3"/>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174700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Carlos Hoyt, PhD, LICSW</a:t>
            </a:r>
          </a:p>
        </p:txBody>
      </p:sp>
      <p:sp>
        <p:nvSpPr>
          <p:cNvPr id="7" name="Slide Number Placeholder 6"/>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20829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Carlos Hoyt, PhD, LICSW</a:t>
            </a:r>
          </a:p>
        </p:txBody>
      </p:sp>
      <p:sp>
        <p:nvSpPr>
          <p:cNvPr id="7" name="Slide Number Placeholder 6"/>
          <p:cNvSpPr>
            <a:spLocks noGrp="1"/>
          </p:cNvSpPr>
          <p:nvPr>
            <p:ph type="sldNum" sz="quarter" idx="12"/>
          </p:nvPr>
        </p:nvSpPr>
        <p:spPr/>
        <p:txBody>
          <a:bodyPr/>
          <a:lstStyle/>
          <a:p>
            <a:fld id="{F5B7DECE-87E2-2F42-9090-0F8292FD9EEE}" type="slidenum">
              <a:rPr lang="en-US" smtClean="0"/>
              <a:t>‹#›</a:t>
            </a:fld>
            <a:endParaRPr lang="en-US"/>
          </a:p>
        </p:txBody>
      </p:sp>
    </p:spTree>
    <p:extLst>
      <p:ext uri="{BB962C8B-B14F-4D97-AF65-F5344CB8AC3E}">
        <p14:creationId xmlns:p14="http://schemas.microsoft.com/office/powerpoint/2010/main" val="318254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0054"/>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Carlos Hoyt, PhD, LICSW</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7DECE-87E2-2F42-9090-0F8292FD9EEE}" type="slidenum">
              <a:rPr lang="en-US" smtClean="0"/>
              <a:t>‹#›</a:t>
            </a:fld>
            <a:endParaRPr lang="en-US"/>
          </a:p>
        </p:txBody>
      </p:sp>
    </p:spTree>
    <p:extLst>
      <p:ext uri="{BB962C8B-B14F-4D97-AF65-F5344CB8AC3E}">
        <p14:creationId xmlns:p14="http://schemas.microsoft.com/office/powerpoint/2010/main" val="2856412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package" Target="../embeddings/Microsoft_Word_Document.docx"/></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package" Target="../embeddings/Microsoft_Word_Document1.docx"/></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package" Target="../embeddings/Microsoft_Word_Document2.docx"/></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package" Target="../embeddings/Microsoft_Word_Document3.docx"/></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odreads.com/work/quotes/949036" TargetMode="External"/><Relationship Id="rId2" Type="http://schemas.openxmlformats.org/officeDocument/2006/relationships/hyperlink" Target="https://www.goodreads.com/author/show/37728.Frantz_Fanon"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6F1669-CD9B-F84F-8115-E7817ABD05F0}"/>
              </a:ext>
            </a:extLst>
          </p:cNvPr>
          <p:cNvSpPr/>
          <p:nvPr/>
        </p:nvSpPr>
        <p:spPr>
          <a:xfrm>
            <a:off x="1110341" y="3252400"/>
            <a:ext cx="6947065" cy="2923877"/>
          </a:xfrm>
          <a:prstGeom prst="rect">
            <a:avLst/>
          </a:prstGeom>
        </p:spPr>
        <p:txBody>
          <a:bodyPr wrap="square">
            <a:spAutoFit/>
          </a:bodyPr>
          <a:lstStyle/>
          <a:p>
            <a:pPr algn="ctr"/>
            <a:endParaRPr lang="en-US" sz="2000" b="1" dirty="0">
              <a:solidFill>
                <a:schemeClr val="bg1"/>
              </a:solidFill>
              <a:latin typeface="itc-avant-garde-gothic-pro"/>
            </a:endParaRPr>
          </a:p>
          <a:p>
            <a:pPr algn="ctr"/>
            <a:r>
              <a:rPr lang="en-US" sz="2400" b="1" dirty="0">
                <a:solidFill>
                  <a:schemeClr val="bg1"/>
                </a:solidFill>
                <a:latin typeface="itc-avant-garde-gothic-pro"/>
              </a:rPr>
              <a:t>Alternative possibilities – Part 1:</a:t>
            </a:r>
          </a:p>
          <a:p>
            <a:pPr algn="ctr"/>
            <a:r>
              <a:rPr lang="en-US" sz="2400" b="1" dirty="0">
                <a:solidFill>
                  <a:schemeClr val="bg1"/>
                </a:solidFill>
                <a:latin typeface="itc-avant-garde-gothic-pro"/>
              </a:rPr>
              <a:t>What does it mean to transcend race</a:t>
            </a:r>
            <a:r>
              <a:rPr lang="en-US" sz="2000" b="1" dirty="0">
                <a:solidFill>
                  <a:schemeClr val="bg1"/>
                </a:solidFill>
                <a:latin typeface="itc-avant-garde-gothic-pro"/>
              </a:rPr>
              <a:t>?</a:t>
            </a:r>
          </a:p>
          <a:p>
            <a:pPr algn="ctr"/>
            <a:endParaRPr lang="en-US" sz="2000" b="1" dirty="0">
              <a:solidFill>
                <a:schemeClr val="bg1"/>
              </a:solidFill>
              <a:latin typeface="itc-avant-garde-gothic-pro"/>
            </a:endParaRPr>
          </a:p>
          <a:p>
            <a:pPr algn="ctr"/>
            <a:r>
              <a:rPr lang="en-US" sz="2000" dirty="0">
                <a:solidFill>
                  <a:schemeClr val="bg1"/>
                </a:solidFill>
                <a:latin typeface="itc-avant-garde-gothic-pro"/>
              </a:rPr>
              <a:t>Carlos Hoyt</a:t>
            </a:r>
          </a:p>
          <a:p>
            <a:pPr algn="ctr"/>
            <a:r>
              <a:rPr lang="en-US" sz="2000" dirty="0">
                <a:solidFill>
                  <a:schemeClr val="bg1"/>
                </a:solidFill>
                <a:latin typeface="itc-avant-garde-gothic-pro"/>
              </a:rPr>
              <a:t>Thursday, August 13, 2020</a:t>
            </a:r>
          </a:p>
          <a:p>
            <a:pPr algn="ctr"/>
            <a:r>
              <a:rPr lang="en-US" sz="2000" dirty="0">
                <a:solidFill>
                  <a:schemeClr val="bg1"/>
                </a:solidFill>
                <a:latin typeface="itc-avant-garde-gothic-pro"/>
              </a:rPr>
              <a:t>7:00 PM  8:00 PM</a:t>
            </a:r>
          </a:p>
          <a:p>
            <a:br>
              <a:rPr lang="en-US" dirty="0">
                <a:solidFill>
                  <a:srgbClr val="000000"/>
                </a:solidFill>
                <a:latin typeface="itc-avant-garde-gothic-pro"/>
              </a:rPr>
            </a:br>
            <a:endParaRPr lang="en-US" b="0" i="0" dirty="0">
              <a:solidFill>
                <a:srgbClr val="000000"/>
              </a:solidFill>
              <a:effectLst/>
              <a:latin typeface="itc-avant-garde-gothic-pro"/>
            </a:endParaRPr>
          </a:p>
        </p:txBody>
      </p:sp>
      <p:pic>
        <p:nvPicPr>
          <p:cNvPr id="6" name="Picture 5" descr="A screenshot of a cell phone&#10;&#10;Description automatically generated">
            <a:extLst>
              <a:ext uri="{FF2B5EF4-FFF2-40B4-BE49-F238E27FC236}">
                <a16:creationId xmlns:a16="http://schemas.microsoft.com/office/drawing/2014/main" id="{3687DCC1-6837-0746-BFA7-FFF8AB5BBDC2}"/>
              </a:ext>
            </a:extLst>
          </p:cNvPr>
          <p:cNvPicPr>
            <a:picLocks noChangeAspect="1"/>
          </p:cNvPicPr>
          <p:nvPr/>
        </p:nvPicPr>
        <p:blipFill>
          <a:blip r:embed="rId2"/>
          <a:stretch>
            <a:fillRect/>
          </a:stretch>
        </p:blipFill>
        <p:spPr>
          <a:xfrm>
            <a:off x="163826" y="681723"/>
            <a:ext cx="8816347" cy="2192547"/>
          </a:xfrm>
          <a:prstGeom prst="rect">
            <a:avLst/>
          </a:prstGeom>
        </p:spPr>
      </p:pic>
    </p:spTree>
    <p:extLst>
      <p:ext uri="{BB962C8B-B14F-4D97-AF65-F5344CB8AC3E}">
        <p14:creationId xmlns:p14="http://schemas.microsoft.com/office/powerpoint/2010/main" val="1499548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42542"/>
            <a:ext cx="9144000" cy="2431435"/>
          </a:xfrm>
          <a:prstGeom prst="rect">
            <a:avLst/>
          </a:prstGeom>
          <a:solidFill>
            <a:schemeClr val="bg1"/>
          </a:solidFill>
        </p:spPr>
        <p:txBody>
          <a:bodyPr wrap="square">
            <a:spAutoFit/>
          </a:bodyPr>
          <a:lstStyle/>
          <a:p>
            <a:pPr algn="ctr"/>
            <a:r>
              <a:rPr lang="en-US" sz="3200" b="1" i="1" dirty="0"/>
              <a:t>Racial equality is an oxymoron. </a:t>
            </a:r>
          </a:p>
          <a:p>
            <a:pPr algn="ctr"/>
            <a:endParaRPr lang="en-US" sz="3200" b="1" i="1" dirty="0"/>
          </a:p>
          <a:p>
            <a:pPr algn="ctr"/>
            <a:r>
              <a:rPr lang="en-US" sz="3200" b="1" i="1" dirty="0"/>
              <a:t>The notion of race is fundamentally and essentially about inequality between racialized groups.</a:t>
            </a:r>
          </a:p>
          <a:p>
            <a:pPr algn="ctr"/>
            <a:endParaRPr lang="en-US" sz="2400" b="1" dirty="0">
              <a:latin typeface="Arial Black"/>
              <a:cs typeface="Arial Black"/>
            </a:endParaRPr>
          </a:p>
        </p:txBody>
      </p:sp>
    </p:spTree>
    <p:extLst>
      <p:ext uri="{BB962C8B-B14F-4D97-AF65-F5344CB8AC3E}">
        <p14:creationId xmlns:p14="http://schemas.microsoft.com/office/powerpoint/2010/main" val="20223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16 at 6.30.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07" y="520378"/>
            <a:ext cx="3100388" cy="5765916"/>
          </a:xfrm>
          <a:prstGeom prst="rect">
            <a:avLst/>
          </a:prstGeom>
        </p:spPr>
      </p:pic>
      <p:sp>
        <p:nvSpPr>
          <p:cNvPr id="3" name="TextBox 2"/>
          <p:cNvSpPr txBox="1"/>
          <p:nvPr/>
        </p:nvSpPr>
        <p:spPr>
          <a:xfrm>
            <a:off x="4050245" y="2172447"/>
            <a:ext cx="4837166" cy="1631216"/>
          </a:xfrm>
          <a:prstGeom prst="rect">
            <a:avLst/>
          </a:prstGeom>
          <a:noFill/>
        </p:spPr>
        <p:txBody>
          <a:bodyPr wrap="square" rtlCol="0">
            <a:spAutoFit/>
          </a:bodyPr>
          <a:lstStyle/>
          <a:p>
            <a:r>
              <a:rPr lang="en-US" sz="2000" dirty="0">
                <a:solidFill>
                  <a:srgbClr val="FFFFFF"/>
                </a:solidFill>
              </a:rPr>
              <a:t>Modern human genetic variation does not structure into phylogenetic subspecies (geographical “races”), nor do the taxa from the most common racial subclassifications of classical anthropology qualify as “races.”</a:t>
            </a:r>
          </a:p>
        </p:txBody>
      </p:sp>
    </p:spTree>
    <p:extLst>
      <p:ext uri="{BB962C8B-B14F-4D97-AF65-F5344CB8AC3E}">
        <p14:creationId xmlns:p14="http://schemas.microsoft.com/office/powerpoint/2010/main" val="12911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2932" y="2548553"/>
            <a:ext cx="4526398" cy="584776"/>
          </a:xfrm>
          <a:prstGeom prst="rect">
            <a:avLst/>
          </a:prstGeom>
          <a:noFill/>
        </p:spPr>
        <p:txBody>
          <a:bodyPr wrap="square" rtlCol="0">
            <a:spAutoFit/>
          </a:bodyPr>
          <a:lstStyle/>
          <a:p>
            <a:pPr algn="ctr"/>
            <a:r>
              <a:rPr lang="en-US" sz="3200" dirty="0">
                <a:solidFill>
                  <a:schemeClr val="bg1"/>
                </a:solidFill>
              </a:rPr>
              <a:t>But hold on a minute.</a:t>
            </a:r>
            <a:r>
              <a:rPr lang="en-US" dirty="0"/>
              <a:t>.</a:t>
            </a:r>
          </a:p>
        </p:txBody>
      </p:sp>
    </p:spTree>
    <p:extLst>
      <p:ext uri="{BB962C8B-B14F-4D97-AF65-F5344CB8AC3E}">
        <p14:creationId xmlns:p14="http://schemas.microsoft.com/office/powerpoint/2010/main" val="223994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16 at 6.30.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193" y="718559"/>
            <a:ext cx="2962532" cy="5509539"/>
          </a:xfrm>
          <a:prstGeom prst="rect">
            <a:avLst/>
          </a:prstGeom>
        </p:spPr>
      </p:pic>
      <p:pic>
        <p:nvPicPr>
          <p:cNvPr id="3" name="Picture 2" descr="Screen Shot 2017-05-16 at 6.35.06 PM.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9122" y="880681"/>
            <a:ext cx="3002356" cy="4210045"/>
          </a:xfrm>
          <a:prstGeom prst="rect">
            <a:avLst/>
          </a:prstGeom>
        </p:spPr>
      </p:pic>
      <p:pic>
        <p:nvPicPr>
          <p:cNvPr id="4" name="Picture 3" descr="Screen Shot 2017-05-16 at 6.35.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42" y="880681"/>
            <a:ext cx="3084185" cy="4268840"/>
          </a:xfrm>
          <a:prstGeom prst="rect">
            <a:avLst/>
          </a:prstGeom>
        </p:spPr>
      </p:pic>
      <p:sp>
        <p:nvSpPr>
          <p:cNvPr id="5" name="TextBox 4"/>
          <p:cNvSpPr txBox="1"/>
          <p:nvPr/>
        </p:nvSpPr>
        <p:spPr>
          <a:xfrm>
            <a:off x="4296701" y="5650121"/>
            <a:ext cx="972838" cy="246221"/>
          </a:xfrm>
          <a:prstGeom prst="rect">
            <a:avLst/>
          </a:prstGeom>
          <a:noFill/>
        </p:spPr>
        <p:txBody>
          <a:bodyPr wrap="square" rtlCol="0">
            <a:spAutoFit/>
          </a:bodyPr>
          <a:lstStyle/>
          <a:p>
            <a:r>
              <a:rPr lang="en-US" sz="1000" dirty="0">
                <a:latin typeface="Times New Roman"/>
                <a:cs typeface="Times New Roman"/>
              </a:rPr>
              <a:t>Sept. 2011</a:t>
            </a:r>
          </a:p>
        </p:txBody>
      </p:sp>
    </p:spTree>
    <p:extLst>
      <p:ext uri="{BB962C8B-B14F-4D97-AF65-F5344CB8AC3E}">
        <p14:creationId xmlns:p14="http://schemas.microsoft.com/office/powerpoint/2010/main" val="3453349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20373"/>
            <a:ext cx="9144000" cy="1200328"/>
          </a:xfrm>
          <a:prstGeom prst="rect">
            <a:avLst/>
          </a:prstGeom>
          <a:solidFill>
            <a:schemeClr val="bg1"/>
          </a:solidFill>
        </p:spPr>
        <p:txBody>
          <a:bodyPr wrap="square">
            <a:spAutoFit/>
          </a:bodyPr>
          <a:lstStyle/>
          <a:p>
            <a:pPr algn="just"/>
            <a:r>
              <a:rPr lang="en-US" sz="2400" b="1" i="1" dirty="0"/>
              <a:t>   If only those who know best what an absurdity the concept of </a:t>
            </a:r>
          </a:p>
          <a:p>
            <a:pPr algn="just"/>
            <a:r>
              <a:rPr lang="en-US" sz="2400" b="1" i="1" dirty="0"/>
              <a:t>   race is would help the rest of us detach from our practice </a:t>
            </a:r>
          </a:p>
          <a:p>
            <a:pPr algn="just"/>
            <a:r>
              <a:rPr lang="en-US" sz="2400" b="1" i="1" dirty="0"/>
              <a:t>   of racialization</a:t>
            </a:r>
            <a:r>
              <a:rPr lang="is-IS" sz="2400" b="1" i="1" dirty="0"/>
              <a:t>….</a:t>
            </a:r>
            <a:endParaRPr lang="en-US" sz="2400" b="1" dirty="0">
              <a:latin typeface="Arial Black"/>
              <a:cs typeface="Arial Black"/>
            </a:endParaRPr>
          </a:p>
        </p:txBody>
      </p:sp>
    </p:spTree>
    <p:extLst>
      <p:ext uri="{BB962C8B-B14F-4D97-AF65-F5344CB8AC3E}">
        <p14:creationId xmlns:p14="http://schemas.microsoft.com/office/powerpoint/2010/main" val="157794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16 at 7.38.00 PM.png"/>
          <p:cNvPicPr>
            <a:picLocks noChangeAspect="1"/>
          </p:cNvPicPr>
          <p:nvPr/>
        </p:nvPicPr>
        <p:blipFill rotWithShape="1">
          <a:blip r:embed="rId2">
            <a:extLst>
              <a:ext uri="{28A0092B-C50C-407E-A947-70E740481C1C}">
                <a14:useLocalDpi xmlns:a14="http://schemas.microsoft.com/office/drawing/2010/main" val="0"/>
              </a:ext>
            </a:extLst>
          </a:blip>
          <a:srcRect t="17057" r="1884" b="51432"/>
          <a:stretch/>
        </p:blipFill>
        <p:spPr>
          <a:xfrm>
            <a:off x="1297118" y="162119"/>
            <a:ext cx="6662461" cy="1472587"/>
          </a:xfrm>
          <a:prstGeom prst="rect">
            <a:avLst/>
          </a:prstGeom>
        </p:spPr>
      </p:pic>
      <p:pic>
        <p:nvPicPr>
          <p:cNvPr id="3" name="Picture 2" descr="Screen Shot 2017-05-16 at 7.37.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803" y="1634706"/>
            <a:ext cx="4324217" cy="5128723"/>
          </a:xfrm>
          <a:prstGeom prst="rect">
            <a:avLst/>
          </a:prstGeom>
        </p:spPr>
      </p:pic>
      <p:sp>
        <p:nvSpPr>
          <p:cNvPr id="2" name="TextBox 1"/>
          <p:cNvSpPr txBox="1"/>
          <p:nvPr/>
        </p:nvSpPr>
        <p:spPr>
          <a:xfrm>
            <a:off x="6634214" y="805319"/>
            <a:ext cx="1216047" cy="276999"/>
          </a:xfrm>
          <a:prstGeom prst="rect">
            <a:avLst/>
          </a:prstGeom>
          <a:noFill/>
        </p:spPr>
        <p:txBody>
          <a:bodyPr wrap="square" rtlCol="0">
            <a:spAutoFit/>
          </a:bodyPr>
          <a:lstStyle/>
          <a:p>
            <a:r>
              <a:rPr lang="en-US" sz="1200" dirty="0">
                <a:latin typeface="Times New Roman"/>
                <a:cs typeface="Times New Roman"/>
              </a:rPr>
              <a:t>Feb. 5, 2016</a:t>
            </a:r>
          </a:p>
        </p:txBody>
      </p:sp>
    </p:spTree>
    <p:extLst>
      <p:ext uri="{BB962C8B-B14F-4D97-AF65-F5344CB8AC3E}">
        <p14:creationId xmlns:p14="http://schemas.microsoft.com/office/powerpoint/2010/main" val="209771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872071"/>
            <a:ext cx="9143999" cy="5018235"/>
          </a:xfrm>
          <a:prstGeom prst="rect">
            <a:avLst/>
          </a:prstGeom>
          <a:noFill/>
          <a:ln>
            <a:noFill/>
          </a:ln>
        </p:spPr>
      </p:pic>
      <p:sp>
        <p:nvSpPr>
          <p:cNvPr id="4" name="TextBox 3"/>
          <p:cNvSpPr txBox="1"/>
          <p:nvPr/>
        </p:nvSpPr>
        <p:spPr>
          <a:xfrm>
            <a:off x="107104" y="210798"/>
            <a:ext cx="9036895" cy="584776"/>
          </a:xfrm>
          <a:prstGeom prst="rect">
            <a:avLst/>
          </a:prstGeom>
          <a:noFill/>
        </p:spPr>
        <p:txBody>
          <a:bodyPr wrap="square" rtlCol="0">
            <a:spAutoFit/>
          </a:bodyPr>
          <a:lstStyle/>
          <a:p>
            <a:pPr algn="ctr"/>
            <a:r>
              <a:rPr lang="en-US" sz="3200" dirty="0">
                <a:solidFill>
                  <a:schemeClr val="bg1"/>
                </a:solidFill>
              </a:rPr>
              <a:t>Taking Race Out Of Human Genetics </a:t>
            </a:r>
            <a:r>
              <a:rPr lang="en-US" sz="3200" i="1" dirty="0">
                <a:solidFill>
                  <a:schemeClr val="bg1"/>
                </a:solidFill>
              </a:rPr>
              <a:t>&amp; Memetics</a:t>
            </a:r>
          </a:p>
        </p:txBody>
      </p:sp>
      <p:sp>
        <p:nvSpPr>
          <p:cNvPr id="5" name="TextBox 4"/>
          <p:cNvSpPr txBox="1"/>
          <p:nvPr/>
        </p:nvSpPr>
        <p:spPr>
          <a:xfrm>
            <a:off x="0" y="5855717"/>
            <a:ext cx="9036895" cy="584776"/>
          </a:xfrm>
          <a:prstGeom prst="rect">
            <a:avLst/>
          </a:prstGeom>
          <a:noFill/>
        </p:spPr>
        <p:txBody>
          <a:bodyPr wrap="square" rtlCol="0">
            <a:spAutoFit/>
          </a:bodyPr>
          <a:lstStyle/>
          <a:p>
            <a:pPr algn="ctr"/>
            <a:r>
              <a:rPr lang="en-US" sz="3200" dirty="0">
                <a:solidFill>
                  <a:schemeClr val="bg1"/>
                </a:solidFill>
              </a:rPr>
              <a:t>We Can</a:t>
            </a:r>
            <a:r>
              <a:rPr lang="uk-UA" sz="3200" dirty="0">
                <a:solidFill>
                  <a:schemeClr val="bg1"/>
                </a:solidFill>
              </a:rPr>
              <a:t>’</a:t>
            </a:r>
            <a:r>
              <a:rPr lang="en-US" sz="3200" dirty="0">
                <a:solidFill>
                  <a:schemeClr val="bg1"/>
                </a:solidFill>
              </a:rPr>
              <a:t>t Achieve One Without The Other</a:t>
            </a:r>
          </a:p>
        </p:txBody>
      </p:sp>
      <p:sp>
        <p:nvSpPr>
          <p:cNvPr id="2" name="Slide Number Placeholder 1"/>
          <p:cNvSpPr>
            <a:spLocks noGrp="1"/>
          </p:cNvSpPr>
          <p:nvPr>
            <p:ph type="sldNum" sz="quarter" idx="12"/>
          </p:nvPr>
        </p:nvSpPr>
        <p:spPr/>
        <p:txBody>
          <a:bodyPr/>
          <a:lstStyle/>
          <a:p>
            <a:fld id="{40C2CEC8-7047-FE4A-8045-6AAE5EC640FD}" type="slidenum">
              <a:rPr lang="en-US" smtClean="0"/>
              <a:t>16</a:t>
            </a:fld>
            <a:endParaRPr lang="en-US" dirty="0"/>
          </a:p>
        </p:txBody>
      </p:sp>
    </p:spTree>
    <p:extLst>
      <p:ext uri="{BB962C8B-B14F-4D97-AF65-F5344CB8AC3E}">
        <p14:creationId xmlns:p14="http://schemas.microsoft.com/office/powerpoint/2010/main" val="2584306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40119" cy="2434518"/>
          </a:xfrm>
          <a:prstGeom prst="rect">
            <a:avLst/>
          </a:prstGeom>
        </p:spPr>
      </p:pic>
      <p:pic>
        <p:nvPicPr>
          <p:cNvPr id="4" name="Picture 3"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518"/>
            <a:ext cx="3040119" cy="2277155"/>
          </a:xfrm>
          <a:prstGeom prst="rect">
            <a:avLst/>
          </a:prstGeom>
        </p:spPr>
      </p:pic>
      <p:pic>
        <p:nvPicPr>
          <p:cNvPr id="5" name="Picture 4"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1673"/>
            <a:ext cx="3040119" cy="2023061"/>
          </a:xfrm>
          <a:prstGeom prst="rect">
            <a:avLst/>
          </a:prstGeom>
        </p:spPr>
      </p:pic>
      <p:sp>
        <p:nvSpPr>
          <p:cNvPr id="6" name="Rectangle 5"/>
          <p:cNvSpPr/>
          <p:nvPr/>
        </p:nvSpPr>
        <p:spPr>
          <a:xfrm>
            <a:off x="3429000" y="1082472"/>
            <a:ext cx="5191423" cy="3877984"/>
          </a:xfrm>
          <a:prstGeom prst="rect">
            <a:avLst/>
          </a:prstGeom>
        </p:spPr>
        <p:txBody>
          <a:bodyPr wrap="square">
            <a:spAutoFit/>
          </a:bodyPr>
          <a:lstStyle/>
          <a:p>
            <a:r>
              <a:rPr lang="en-US" sz="2000" dirty="0">
                <a:solidFill>
                  <a:srgbClr val="FFFFFF"/>
                </a:solidFill>
              </a:rPr>
              <a:t>Proponents will argue race is a placeholder—a crude marker of variation that might as well be used until better markers (genetic or environmental) for differential responses are identified and cost effective genetic screening technologies become available. </a:t>
            </a:r>
          </a:p>
          <a:p>
            <a:endParaRPr lang="en-US" sz="2000" dirty="0">
              <a:solidFill>
                <a:srgbClr val="FFFFFF"/>
              </a:solidFill>
            </a:endParaRPr>
          </a:p>
          <a:p>
            <a:r>
              <a:rPr lang="en-US" sz="2000" dirty="0">
                <a:solidFill>
                  <a:srgbClr val="FFFFFF"/>
                </a:solidFill>
              </a:rPr>
              <a:t>But scientifically, race is a meaningless marker of anything. Pooling people in race silos is akin to zoologists grouping raccoons, tigers and okapis on the basis that they are all stripey.</a:t>
            </a:r>
          </a:p>
          <a:p>
            <a:endParaRPr lang="en-US" sz="1200" dirty="0">
              <a:solidFill>
                <a:srgbClr val="FFFFFF"/>
              </a:solidFill>
            </a:endParaRPr>
          </a:p>
          <a:p>
            <a:r>
              <a:rPr lang="en-US" sz="1400" dirty="0">
                <a:solidFill>
                  <a:srgbClr val="FFFFFF"/>
                </a:solidFill>
              </a:rPr>
              <a:t>                   </a:t>
            </a:r>
            <a:r>
              <a:rPr lang="en-US" sz="1200" dirty="0">
                <a:solidFill>
                  <a:srgbClr val="FFFFFF"/>
                </a:solidFill>
              </a:rPr>
              <a:t>-NATURE BIOTECHNOLOGY VOLUME 23 NUMBER 8 AUGUST 2005</a:t>
            </a:r>
          </a:p>
        </p:txBody>
      </p:sp>
    </p:spTree>
    <p:extLst>
      <p:ext uri="{BB962C8B-B14F-4D97-AF65-F5344CB8AC3E}">
        <p14:creationId xmlns:p14="http://schemas.microsoft.com/office/powerpoint/2010/main" val="25557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831273" y="2366932"/>
            <a:ext cx="7481454" cy="1138773"/>
          </a:xfrm>
          <a:prstGeom prst="rect">
            <a:avLst/>
          </a:prstGeom>
        </p:spPr>
        <p:txBody>
          <a:bodyPr wrap="square">
            <a:spAutoFit/>
          </a:bodyPr>
          <a:lstStyle/>
          <a:p>
            <a:pPr algn="ctr"/>
            <a:r>
              <a:rPr lang="en-US" sz="2400" dirty="0">
                <a:solidFill>
                  <a:schemeClr val="bg1"/>
                </a:solidFill>
                <a:latin typeface="itc-avant-garde-gothic-pro"/>
              </a:rPr>
              <a:t>2. What does it mean to challenge the idea of race </a:t>
            </a:r>
          </a:p>
          <a:p>
            <a:pPr algn="ctr"/>
            <a:r>
              <a:rPr lang="en-US" sz="2400" dirty="0">
                <a:solidFill>
                  <a:schemeClr val="bg1"/>
                </a:solidFill>
                <a:latin typeface="itc-avant-garde-gothic-pro"/>
              </a:rPr>
              <a:t>– to transcend race? </a:t>
            </a:r>
          </a:p>
          <a:p>
            <a:pPr marL="457200" indent="-457200">
              <a:buFont typeface="+mj-lt"/>
              <a:buAutoNum type="arabicPeriod"/>
            </a:pPr>
            <a:endParaRPr lang="en-US" sz="2000" dirty="0">
              <a:solidFill>
                <a:schemeClr val="bg1"/>
              </a:solidFill>
              <a:latin typeface="itc-avant-garde-gothic-pro"/>
            </a:endParaRPr>
          </a:p>
        </p:txBody>
      </p:sp>
    </p:spTree>
    <p:extLst>
      <p:ext uri="{BB962C8B-B14F-4D97-AF65-F5344CB8AC3E}">
        <p14:creationId xmlns:p14="http://schemas.microsoft.com/office/powerpoint/2010/main" val="412589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45"/>
          <p:cNvPicPr preferRelativeResize="0"/>
          <p:nvPr/>
        </p:nvPicPr>
        <p:blipFill rotWithShape="1">
          <a:blip r:embed="rId3">
            <a:alphaModFix/>
          </a:blip>
          <a:srcRect/>
          <a:stretch/>
        </p:blipFill>
        <p:spPr>
          <a:xfrm>
            <a:off x="2330435" y="0"/>
            <a:ext cx="4540707" cy="6858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24" name="Google Shape;52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6/13/19</a:t>
            </a:r>
            <a:endParaRPr/>
          </a:p>
        </p:txBody>
      </p:sp>
      <p:sp>
        <p:nvSpPr>
          <p:cNvPr id="525" name="Google Shape;52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www.carloshoyt.com</a:t>
            </a:r>
            <a:endParaRPr/>
          </a:p>
        </p:txBody>
      </p:sp>
      <p:sp>
        <p:nvSpPr>
          <p:cNvPr id="526" name="Google Shape;52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 name="Arc 1">
            <a:extLst>
              <a:ext uri="{FF2B5EF4-FFF2-40B4-BE49-F238E27FC236}">
                <a16:creationId xmlns:a16="http://schemas.microsoft.com/office/drawing/2014/main" id="{D2964035-8A9B-AC48-A1A3-EEDD2513368F}"/>
              </a:ext>
            </a:extLst>
          </p:cNvPr>
          <p:cNvSpPr/>
          <p:nvPr/>
        </p:nvSpPr>
        <p:spPr>
          <a:xfrm rot="19760903">
            <a:off x="4356344" y="270075"/>
            <a:ext cx="2575105" cy="597248"/>
          </a:xfrm>
          <a:custGeom>
            <a:avLst/>
            <a:gdLst>
              <a:gd name="connsiteX0" fmla="*/ 2090854 w 4181708"/>
              <a:gd name="connsiteY0" fmla="*/ 0 h 1338147"/>
              <a:gd name="connsiteX1" fmla="*/ 4181639 w 4181708"/>
              <a:gd name="connsiteY1" fmla="*/ 663652 h 1338147"/>
              <a:gd name="connsiteX2" fmla="*/ 2090854 w 4181708"/>
              <a:gd name="connsiteY2" fmla="*/ 669074 h 1338147"/>
              <a:gd name="connsiteX3" fmla="*/ 2090854 w 4181708"/>
              <a:gd name="connsiteY3" fmla="*/ 0 h 1338147"/>
              <a:gd name="connsiteX0" fmla="*/ 2090854 w 4181708"/>
              <a:gd name="connsiteY0" fmla="*/ 0 h 1338147"/>
              <a:gd name="connsiteX1" fmla="*/ 4181639 w 4181708"/>
              <a:gd name="connsiteY1" fmla="*/ 663652 h 1338147"/>
              <a:gd name="connsiteX0" fmla="*/ 0 w 3050680"/>
              <a:gd name="connsiteY0" fmla="*/ 0 h 1061676"/>
              <a:gd name="connsiteX1" fmla="*/ 2090785 w 3050680"/>
              <a:gd name="connsiteY1" fmla="*/ 663652 h 1061676"/>
              <a:gd name="connsiteX2" fmla="*/ 0 w 3050680"/>
              <a:gd name="connsiteY2" fmla="*/ 669074 h 1061676"/>
              <a:gd name="connsiteX3" fmla="*/ 0 w 3050680"/>
              <a:gd name="connsiteY3" fmla="*/ 0 h 1061676"/>
              <a:gd name="connsiteX0" fmla="*/ 0 w 3050680"/>
              <a:gd name="connsiteY0" fmla="*/ 0 h 1061676"/>
              <a:gd name="connsiteX1" fmla="*/ 3050680 w 3050680"/>
              <a:gd name="connsiteY1" fmla="*/ 1061676 h 1061676"/>
              <a:gd name="connsiteX0" fmla="*/ 63994 w 3114674"/>
              <a:gd name="connsiteY0" fmla="*/ 0 h 1061676"/>
              <a:gd name="connsiteX1" fmla="*/ 2154779 w 3114674"/>
              <a:gd name="connsiteY1" fmla="*/ 663652 h 1061676"/>
              <a:gd name="connsiteX2" fmla="*/ 63994 w 3114674"/>
              <a:gd name="connsiteY2" fmla="*/ 669074 h 1061676"/>
              <a:gd name="connsiteX3" fmla="*/ 63994 w 3114674"/>
              <a:gd name="connsiteY3" fmla="*/ 0 h 1061676"/>
              <a:gd name="connsiteX0" fmla="*/ 0 w 3114674"/>
              <a:gd name="connsiteY0" fmla="*/ 75959 h 1061676"/>
              <a:gd name="connsiteX1" fmla="*/ 3114674 w 3114674"/>
              <a:gd name="connsiteY1" fmla="*/ 1061676 h 1061676"/>
              <a:gd name="connsiteX0" fmla="*/ 63994 w 3205460"/>
              <a:gd name="connsiteY0" fmla="*/ 0 h 1141134"/>
              <a:gd name="connsiteX1" fmla="*/ 2154779 w 3205460"/>
              <a:gd name="connsiteY1" fmla="*/ 663652 h 1141134"/>
              <a:gd name="connsiteX2" fmla="*/ 63994 w 3205460"/>
              <a:gd name="connsiteY2" fmla="*/ 669074 h 1141134"/>
              <a:gd name="connsiteX3" fmla="*/ 63994 w 3205460"/>
              <a:gd name="connsiteY3" fmla="*/ 0 h 1141134"/>
              <a:gd name="connsiteX0" fmla="*/ 0 w 3205460"/>
              <a:gd name="connsiteY0" fmla="*/ 75959 h 1141134"/>
              <a:gd name="connsiteX1" fmla="*/ 3205459 w 3205460"/>
              <a:gd name="connsiteY1" fmla="*/ 1141135 h 1141134"/>
              <a:gd name="connsiteX0" fmla="*/ 63994 w 3328526"/>
              <a:gd name="connsiteY0" fmla="*/ 0 h 1140147"/>
              <a:gd name="connsiteX1" fmla="*/ 2154779 w 3328526"/>
              <a:gd name="connsiteY1" fmla="*/ 663652 h 1140147"/>
              <a:gd name="connsiteX2" fmla="*/ 63994 w 3328526"/>
              <a:gd name="connsiteY2" fmla="*/ 669074 h 1140147"/>
              <a:gd name="connsiteX3" fmla="*/ 63994 w 3328526"/>
              <a:gd name="connsiteY3" fmla="*/ 0 h 1140147"/>
              <a:gd name="connsiteX0" fmla="*/ 0 w 3328526"/>
              <a:gd name="connsiteY0" fmla="*/ 75959 h 1140147"/>
              <a:gd name="connsiteX1" fmla="*/ 3328526 w 3328526"/>
              <a:gd name="connsiteY1" fmla="*/ 1140147 h 1140147"/>
            </a:gdLst>
            <a:ahLst/>
            <a:cxnLst>
              <a:cxn ang="0">
                <a:pos x="connsiteX0" y="connsiteY0"/>
              </a:cxn>
              <a:cxn ang="0">
                <a:pos x="connsiteX1" y="connsiteY1"/>
              </a:cxn>
            </a:cxnLst>
            <a:rect l="l" t="t" r="r" b="b"/>
            <a:pathLst>
              <a:path w="3328526" h="1140147" stroke="0" extrusionOk="0">
                <a:moveTo>
                  <a:pt x="63994" y="0"/>
                </a:moveTo>
                <a:cubicBezTo>
                  <a:pt x="1212129" y="0"/>
                  <a:pt x="2145475" y="296260"/>
                  <a:pt x="2154779" y="663652"/>
                </a:cubicBezTo>
                <a:lnTo>
                  <a:pt x="63994" y="669074"/>
                </a:lnTo>
                <a:lnTo>
                  <a:pt x="63994" y="0"/>
                </a:lnTo>
                <a:close/>
              </a:path>
              <a:path w="3328526" h="1140147" fill="none">
                <a:moveTo>
                  <a:pt x="0" y="75959"/>
                </a:moveTo>
                <a:cubicBezTo>
                  <a:pt x="1148135" y="75959"/>
                  <a:pt x="3319222" y="772755"/>
                  <a:pt x="3328526" y="114014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1A6F6F52-170C-E149-BF25-446BCF426C70}"/>
              </a:ext>
            </a:extLst>
          </p:cNvPr>
          <p:cNvCxnSpPr>
            <a:stCxn id="523" idx="1"/>
          </p:cNvCxnSpPr>
          <p:nvPr/>
        </p:nvCxnSpPr>
        <p:spPr>
          <a:xfrm flipV="1">
            <a:off x="2330435" y="2531327"/>
            <a:ext cx="546580" cy="8976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7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7AF8B5-49A8-6349-B835-3308BFDCC732}"/>
              </a:ext>
            </a:extLst>
          </p:cNvPr>
          <p:cNvSpPr/>
          <p:nvPr/>
        </p:nvSpPr>
        <p:spPr>
          <a:xfrm>
            <a:off x="869795" y="1053301"/>
            <a:ext cx="7658554" cy="4093428"/>
          </a:xfrm>
          <a:prstGeom prst="rect">
            <a:avLst/>
          </a:prstGeom>
        </p:spPr>
        <p:txBody>
          <a:bodyPr wrap="square">
            <a:spAutoFit/>
          </a:bodyPr>
          <a:lstStyle/>
          <a:p>
            <a:r>
              <a:rPr lang="en-US" sz="2000" dirty="0">
                <a:solidFill>
                  <a:schemeClr val="bg1"/>
                </a:solidFill>
                <a:latin typeface="itc-avant-garde-gothic-pro"/>
              </a:rPr>
              <a:t>“We cannot merely critique identity politics, we must forge a new and better vision which emphasises what unites us whilst honouring and respecting our differences. </a:t>
            </a:r>
          </a:p>
          <a:p>
            <a:endParaRPr lang="en-US" sz="2000" dirty="0">
              <a:solidFill>
                <a:schemeClr val="bg1"/>
              </a:solidFill>
              <a:latin typeface="itc-avant-garde-gothic-pro"/>
            </a:endParaRPr>
          </a:p>
          <a:p>
            <a:r>
              <a:rPr lang="en-US" sz="2000" dirty="0">
                <a:solidFill>
                  <a:schemeClr val="bg1"/>
                </a:solidFill>
                <a:latin typeface="itc-avant-garde-gothic-pro"/>
              </a:rPr>
              <a:t>This can only be done when freedom of speech, free exchange of ideas and the pursuit of truth are at the heart. </a:t>
            </a:r>
          </a:p>
          <a:p>
            <a:endParaRPr lang="en-US" sz="2000" dirty="0">
              <a:solidFill>
                <a:schemeClr val="bg1"/>
              </a:solidFill>
              <a:latin typeface="itc-avant-garde-gothic-pro"/>
            </a:endParaRPr>
          </a:p>
          <a:p>
            <a:r>
              <a:rPr lang="en-US" sz="2000" dirty="0">
                <a:solidFill>
                  <a:schemeClr val="bg1"/>
                </a:solidFill>
                <a:latin typeface="itc-avant-garde-gothic-pro"/>
              </a:rPr>
              <a:t>We cannot solve difficult issues, without having frank, honest and difficult conversations.” </a:t>
            </a:r>
            <a:r>
              <a:rPr lang="en-US" sz="1600" dirty="0">
                <a:solidFill>
                  <a:schemeClr val="bg1"/>
                </a:solidFill>
                <a:latin typeface="itc-avant-garde-gothic-pro"/>
              </a:rPr>
              <a:t>- Inaya Folarin Iman</a:t>
            </a:r>
          </a:p>
          <a:p>
            <a:endParaRPr lang="en-US" sz="2000" dirty="0">
              <a:solidFill>
                <a:schemeClr val="bg1"/>
              </a:solidFill>
              <a:latin typeface="itc-avant-garde-gothic-pro"/>
            </a:endParaRPr>
          </a:p>
          <a:p>
            <a:r>
              <a:rPr lang="en-US" sz="2000" dirty="0">
                <a:solidFill>
                  <a:srgbClr val="FFFF00"/>
                </a:solidFill>
                <a:latin typeface="itc-avant-garde-gothic-pro"/>
              </a:rPr>
              <a:t>And we cannot disabuse people of problematic core convictions and commitments unless we fully anticipate and prepare for powerful resistance.</a:t>
            </a:r>
            <a:endParaRPr lang="en-US" sz="2000" dirty="0">
              <a:solidFill>
                <a:srgbClr val="FFFF00"/>
              </a:solidFill>
            </a:endParaRPr>
          </a:p>
        </p:txBody>
      </p:sp>
    </p:spTree>
    <p:extLst>
      <p:ext uri="{BB962C8B-B14F-4D97-AF65-F5344CB8AC3E}">
        <p14:creationId xmlns:p14="http://schemas.microsoft.com/office/powerpoint/2010/main" val="352704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1A5FA9-7CF8-B346-A6BA-252AD91992C3}"/>
              </a:ext>
            </a:extLst>
          </p:cNvPr>
          <p:cNvSpPr/>
          <p:nvPr/>
        </p:nvSpPr>
        <p:spPr>
          <a:xfrm>
            <a:off x="1261382" y="1853114"/>
            <a:ext cx="6621236" cy="1938992"/>
          </a:xfrm>
          <a:prstGeom prst="rect">
            <a:avLst/>
          </a:prstGeom>
        </p:spPr>
        <p:txBody>
          <a:bodyPr wrap="square">
            <a:spAutoFit/>
          </a:bodyPr>
          <a:lstStyle/>
          <a:p>
            <a:pPr algn="ctr"/>
            <a:r>
              <a:rPr lang="en-US" sz="2400" i="1" dirty="0">
                <a:solidFill>
                  <a:schemeClr val="bg1"/>
                </a:solidFill>
              </a:rPr>
              <a:t>Transcend</a:t>
            </a:r>
          </a:p>
          <a:p>
            <a:pPr algn="ctr"/>
            <a:r>
              <a:rPr lang="en-US" sz="2400" dirty="0">
                <a:solidFill>
                  <a:schemeClr val="bg1"/>
                </a:solidFill>
              </a:rPr>
              <a:t> </a:t>
            </a:r>
          </a:p>
          <a:p>
            <a:pPr algn="ctr"/>
            <a:r>
              <a:rPr lang="en-US" sz="2400" dirty="0">
                <a:solidFill>
                  <a:schemeClr val="bg1"/>
                </a:solidFill>
              </a:rPr>
              <a:t>&amp;</a:t>
            </a:r>
          </a:p>
          <a:p>
            <a:pPr algn="ctr"/>
            <a:endParaRPr lang="en-US" sz="2400" dirty="0">
              <a:solidFill>
                <a:schemeClr val="bg1"/>
              </a:solidFill>
            </a:endParaRPr>
          </a:p>
          <a:p>
            <a:pPr algn="ctr"/>
            <a:r>
              <a:rPr lang="en-US" sz="2400" i="1" dirty="0">
                <a:solidFill>
                  <a:schemeClr val="bg1"/>
                </a:solidFill>
              </a:rPr>
              <a:t>Return</a:t>
            </a:r>
            <a:endParaRPr lang="en-US" sz="1600" i="1" dirty="0">
              <a:solidFill>
                <a:schemeClr val="bg1"/>
              </a:solidFill>
            </a:endParaRPr>
          </a:p>
        </p:txBody>
      </p:sp>
    </p:spTree>
    <p:extLst>
      <p:ext uri="{BB962C8B-B14F-4D97-AF65-F5344CB8AC3E}">
        <p14:creationId xmlns:p14="http://schemas.microsoft.com/office/powerpoint/2010/main" val="2621378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0A460-70FE-5F4C-BC4A-A930B5002F80}"/>
              </a:ext>
            </a:extLst>
          </p:cNvPr>
          <p:cNvSpPr/>
          <p:nvPr/>
        </p:nvSpPr>
        <p:spPr>
          <a:xfrm>
            <a:off x="1379764" y="982176"/>
            <a:ext cx="6621236" cy="4524315"/>
          </a:xfrm>
          <a:prstGeom prst="rect">
            <a:avLst/>
          </a:prstGeom>
        </p:spPr>
        <p:txBody>
          <a:bodyPr wrap="square">
            <a:spAutoFit/>
          </a:bodyPr>
          <a:lstStyle/>
          <a:p>
            <a:r>
              <a:rPr lang="en-US" sz="2400" dirty="0">
                <a:solidFill>
                  <a:schemeClr val="bg1"/>
                </a:solidFill>
              </a:rPr>
              <a:t>I really believe that if the political leaders of the world could see their planet from a distance of 100,000 miles their outlook could be fundamentally changed. That all-important border would be invisible, that noisy argument silenced. The tiny globe would continue to turn, serenely ignoring its subdivisions, presenting a unified façade that would cry out for unified understanding, for homogeneous treatment. The earth must become as it appears: blue and white, not capitalist or Communist; blue and white, not rich or poor; blue and white, not envious or envied. </a:t>
            </a:r>
            <a:r>
              <a:rPr lang="en-US" sz="1600" dirty="0">
                <a:solidFill>
                  <a:schemeClr val="bg1"/>
                </a:solidFill>
              </a:rPr>
              <a:t>– Michael Collins, Apollo astronaut</a:t>
            </a:r>
          </a:p>
        </p:txBody>
      </p:sp>
    </p:spTree>
    <p:extLst>
      <p:ext uri="{BB962C8B-B14F-4D97-AF65-F5344CB8AC3E}">
        <p14:creationId xmlns:p14="http://schemas.microsoft.com/office/powerpoint/2010/main" val="3865687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86C3B0-4E12-634E-8ADD-E966E0EC0F57}"/>
              </a:ext>
            </a:extLst>
          </p:cNvPr>
          <p:cNvSpPr/>
          <p:nvPr/>
        </p:nvSpPr>
        <p:spPr>
          <a:xfrm>
            <a:off x="1257301" y="1591385"/>
            <a:ext cx="6629398" cy="3046988"/>
          </a:xfrm>
          <a:prstGeom prst="rect">
            <a:avLst/>
          </a:prstGeom>
        </p:spPr>
        <p:txBody>
          <a:bodyPr wrap="square">
            <a:spAutoFit/>
          </a:bodyPr>
          <a:lstStyle/>
          <a:p>
            <a:r>
              <a:rPr lang="en-US" sz="2400" dirty="0">
                <a:solidFill>
                  <a:schemeClr val="bg1"/>
                </a:solidFill>
              </a:rPr>
              <a:t>You develop an instant global consciousness, a people orientation, an intense dissatisfaction with the state of the world, and a compulsion to  do something about it. From out there on the moon, international politics look so petty. You want to grab a politician by the scruff of the neck and drag him a quarter of a million miles out and say, “Look at that, you son of a bitch.” </a:t>
            </a:r>
            <a:r>
              <a:rPr lang="en-US" sz="1600" dirty="0">
                <a:solidFill>
                  <a:schemeClr val="bg1"/>
                </a:solidFill>
              </a:rPr>
              <a:t>– Edgar Mitchell, Apollo astronaut</a:t>
            </a:r>
          </a:p>
        </p:txBody>
      </p:sp>
    </p:spTree>
    <p:extLst>
      <p:ext uri="{BB962C8B-B14F-4D97-AF65-F5344CB8AC3E}">
        <p14:creationId xmlns:p14="http://schemas.microsoft.com/office/powerpoint/2010/main" val="316303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1697056"/>
            <a:ext cx="7658100" cy="1569660"/>
          </a:xfrm>
          <a:prstGeom prst="rect">
            <a:avLst/>
          </a:prstGeom>
        </p:spPr>
        <p:txBody>
          <a:bodyPr wrap="square">
            <a:spAutoFit/>
          </a:bodyPr>
          <a:lstStyle/>
          <a:p>
            <a:r>
              <a:rPr lang="en-US" sz="2400" dirty="0">
                <a:solidFill>
                  <a:srgbClr val="FFFFFF"/>
                </a:solidFill>
              </a:rPr>
              <a:t>My journey has taken me past constructions of race, past constructions of mixed race, and into an understanding of human difference that does not include race as a meaningful category. </a:t>
            </a:r>
            <a:r>
              <a:rPr lang="en-US" sz="1600" dirty="0">
                <a:solidFill>
                  <a:srgbClr val="FFFFFF"/>
                </a:solidFill>
              </a:rPr>
              <a:t>  -Spencer, 2002</a:t>
            </a:r>
          </a:p>
        </p:txBody>
      </p:sp>
    </p:spTree>
    <p:extLst>
      <p:ext uri="{BB962C8B-B14F-4D97-AF65-F5344CB8AC3E}">
        <p14:creationId xmlns:p14="http://schemas.microsoft.com/office/powerpoint/2010/main" val="3817924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993900" y="382678"/>
            <a:ext cx="5459378" cy="3478122"/>
          </a:xfrm>
          <a:prstGeom prst="rect">
            <a:avLst/>
          </a:prstGeom>
          <a:noFill/>
          <a:ln>
            <a:noFill/>
          </a:ln>
        </p:spPr>
      </p:pic>
      <p:sp>
        <p:nvSpPr>
          <p:cNvPr id="5" name="TextBox 4"/>
          <p:cNvSpPr txBox="1"/>
          <p:nvPr/>
        </p:nvSpPr>
        <p:spPr>
          <a:xfrm>
            <a:off x="571500" y="3986188"/>
            <a:ext cx="8204200" cy="1853841"/>
          </a:xfrm>
          <a:prstGeom prst="rect">
            <a:avLst/>
          </a:prstGeom>
          <a:noFill/>
        </p:spPr>
        <p:txBody>
          <a:bodyPr wrap="square" rtlCol="0">
            <a:spAutoFit/>
          </a:bodyPr>
          <a:lstStyle/>
          <a:p>
            <a:pPr algn="ctr">
              <a:lnSpc>
                <a:spcPct val="120000"/>
              </a:lnSpc>
            </a:pPr>
            <a:r>
              <a:rPr lang="en-US" sz="2200" dirty="0">
                <a:solidFill>
                  <a:srgbClr val="FFFF00"/>
                </a:solidFill>
                <a:latin typeface="Times New Roman"/>
                <a:cs typeface="Times New Roman"/>
              </a:rPr>
              <a:t>WHO ARE THE RACE TRANSCENDERS?</a:t>
            </a:r>
          </a:p>
          <a:p>
            <a:pPr algn="ctr">
              <a:lnSpc>
                <a:spcPct val="120000"/>
              </a:lnSpc>
            </a:pPr>
            <a:r>
              <a:rPr lang="en-US" sz="800" dirty="0">
                <a:solidFill>
                  <a:schemeClr val="bg1"/>
                </a:solidFill>
                <a:latin typeface="Times New Roman"/>
                <a:cs typeface="Times New Roman"/>
              </a:rPr>
              <a:t> </a:t>
            </a:r>
          </a:p>
          <a:p>
            <a:pPr algn="just">
              <a:lnSpc>
                <a:spcPct val="120000"/>
              </a:lnSpc>
            </a:pPr>
            <a:r>
              <a:rPr lang="en-US" sz="2200" dirty="0">
                <a:solidFill>
                  <a:schemeClr val="bg1"/>
                </a:solidFill>
                <a:latin typeface="Times New Roman"/>
                <a:cs typeface="Times New Roman"/>
              </a:rPr>
              <a:t>A Qualitative Exploration of Factors Contributing to Non-racial Identity  Development   in   Individuals   Commonly   Ascribed   to </a:t>
            </a:r>
          </a:p>
          <a:p>
            <a:pPr algn="dist">
              <a:lnSpc>
                <a:spcPct val="120000"/>
              </a:lnSpc>
            </a:pPr>
            <a:r>
              <a:rPr lang="en-US" sz="2200" dirty="0">
                <a:solidFill>
                  <a:schemeClr val="bg1"/>
                </a:solidFill>
                <a:latin typeface="Times New Roman"/>
                <a:cs typeface="Times New Roman"/>
              </a:rPr>
              <a:t>Black/African American, Biracial or Multiracial Identity Groups</a:t>
            </a:r>
          </a:p>
        </p:txBody>
      </p:sp>
    </p:spTree>
    <p:extLst>
      <p:ext uri="{BB962C8B-B14F-4D97-AF65-F5344CB8AC3E}">
        <p14:creationId xmlns:p14="http://schemas.microsoft.com/office/powerpoint/2010/main" val="23698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1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1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1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1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41500" y="177801"/>
            <a:ext cx="5664200" cy="4248149"/>
          </a:xfrm>
          <a:prstGeom prst="rect">
            <a:avLst/>
          </a:prstGeom>
        </p:spPr>
      </p:pic>
      <p:sp>
        <p:nvSpPr>
          <p:cNvPr id="2" name="TextBox 1"/>
          <p:cNvSpPr txBox="1"/>
          <p:nvPr/>
        </p:nvSpPr>
        <p:spPr>
          <a:xfrm>
            <a:off x="368300" y="4438650"/>
            <a:ext cx="8534400" cy="1938992"/>
          </a:xfrm>
          <a:prstGeom prst="rect">
            <a:avLst/>
          </a:prstGeom>
          <a:noFill/>
        </p:spPr>
        <p:txBody>
          <a:bodyPr wrap="square" rtlCol="0">
            <a:spAutoFit/>
          </a:bodyPr>
          <a:lstStyle/>
          <a:p>
            <a:pPr>
              <a:defRPr/>
            </a:pPr>
            <a:r>
              <a:rPr lang="en-US" sz="2200" dirty="0">
                <a:solidFill>
                  <a:schemeClr val="bg1"/>
                </a:solidFill>
                <a:latin typeface="Times New Roman"/>
                <a:cs typeface="Times New Roman"/>
              </a:rPr>
              <a:t>Felix Von Luschan's chromatic scale for classifying skin color. Used extensively throughout the first half of the 20th century in race studies. Problematic because it was very inconsistent. Largely abandoned by the early 1950s.</a:t>
            </a:r>
          </a:p>
          <a:p>
            <a:pPr>
              <a:defRPr/>
            </a:pPr>
            <a:endParaRPr lang="en-US" sz="1000" dirty="0">
              <a:solidFill>
                <a:schemeClr val="bg1"/>
              </a:solidFill>
              <a:latin typeface="Times New Roman"/>
              <a:cs typeface="Times New Roman"/>
            </a:endParaRPr>
          </a:p>
          <a:p>
            <a:pPr algn="ctr">
              <a:defRPr/>
            </a:pPr>
            <a:r>
              <a:rPr lang="en-US" sz="2200" dirty="0">
                <a:solidFill>
                  <a:srgbClr val="FFFF00"/>
                </a:solidFill>
                <a:latin typeface="Times New Roman"/>
                <a:cs typeface="Times New Roman"/>
              </a:rPr>
              <a:t>Can you find your skin color here?  Can you find your </a:t>
            </a:r>
            <a:r>
              <a:rPr lang="en-US" sz="2200" b="1" i="1" dirty="0">
                <a:solidFill>
                  <a:srgbClr val="FFFF00"/>
                </a:solidFill>
                <a:latin typeface="Times New Roman"/>
                <a:cs typeface="Times New Roman"/>
              </a:rPr>
              <a:t>identity</a:t>
            </a:r>
            <a:r>
              <a:rPr lang="en-US" sz="2200" dirty="0">
                <a:solidFill>
                  <a:srgbClr val="FFFF00"/>
                </a:solidFill>
                <a:latin typeface="Times New Roman"/>
                <a:cs typeface="Times New Roman"/>
              </a:rPr>
              <a:t> here?</a:t>
            </a:r>
          </a:p>
        </p:txBody>
      </p:sp>
    </p:spTree>
    <p:extLst>
      <p:ext uri="{BB962C8B-B14F-4D97-AF65-F5344CB8AC3E}">
        <p14:creationId xmlns:p14="http://schemas.microsoft.com/office/powerpoint/2010/main" val="3437072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66081" y="721276"/>
            <a:ext cx="6902092" cy="5252770"/>
          </a:xfrm>
          <a:prstGeom prst="rect">
            <a:avLst/>
          </a:prstGeom>
          <a:noFill/>
          <a:ln w="53975">
            <a:solidFill>
              <a:srgbClr val="33CCCC"/>
            </a:solidFill>
            <a:miter lim="800000"/>
            <a:headEnd/>
            <a:tailEnd/>
          </a:ln>
          <a:effectLst/>
        </p:spPr>
      </p:pic>
      <p:sp>
        <p:nvSpPr>
          <p:cNvPr id="2" name="TextBox 1"/>
          <p:cNvSpPr txBox="1"/>
          <p:nvPr/>
        </p:nvSpPr>
        <p:spPr>
          <a:xfrm>
            <a:off x="1066081" y="109759"/>
            <a:ext cx="6741398" cy="461665"/>
          </a:xfrm>
          <a:prstGeom prst="rect">
            <a:avLst/>
          </a:prstGeom>
          <a:noFill/>
        </p:spPr>
        <p:txBody>
          <a:bodyPr wrap="square" rtlCol="0">
            <a:spAutoFit/>
          </a:bodyPr>
          <a:lstStyle/>
          <a:p>
            <a:pPr algn="ctr"/>
            <a:r>
              <a:rPr lang="en-US" sz="2400" dirty="0">
                <a:solidFill>
                  <a:srgbClr val="FFFFFF"/>
                </a:solidFill>
              </a:rPr>
              <a:t>There is nothing more personal than identity</a:t>
            </a:r>
          </a:p>
        </p:txBody>
      </p:sp>
      <p:pic>
        <p:nvPicPr>
          <p:cNvPr id="6" name="Picture 5"/>
          <p:cNvPicPr>
            <a:picLocks noChangeAspect="1"/>
          </p:cNvPicPr>
          <p:nvPr/>
        </p:nvPicPr>
        <p:blipFill>
          <a:blip r:embed="rId4"/>
          <a:stretch>
            <a:fillRect/>
          </a:stretch>
        </p:blipFill>
        <p:spPr>
          <a:xfrm>
            <a:off x="1053172" y="6062946"/>
            <a:ext cx="1245528" cy="395579"/>
          </a:xfrm>
          <a:prstGeom prst="rect">
            <a:avLst/>
          </a:prstGeom>
        </p:spPr>
      </p:pic>
      <p:pic>
        <p:nvPicPr>
          <p:cNvPr id="3" name="Picture 2"/>
          <p:cNvPicPr>
            <a:picLocks noChangeAspect="1"/>
          </p:cNvPicPr>
          <p:nvPr/>
        </p:nvPicPr>
        <p:blipFill>
          <a:blip r:embed="rId5"/>
          <a:stretch>
            <a:fillRect/>
          </a:stretch>
        </p:blipFill>
        <p:spPr>
          <a:xfrm>
            <a:off x="6672773" y="6062946"/>
            <a:ext cx="1295400" cy="381000"/>
          </a:xfrm>
          <a:prstGeom prst="rect">
            <a:avLst/>
          </a:prstGeom>
        </p:spPr>
      </p:pic>
      <p:sp>
        <p:nvSpPr>
          <p:cNvPr id="8" name="TextBox 7"/>
          <p:cNvSpPr txBox="1"/>
          <p:nvPr/>
        </p:nvSpPr>
        <p:spPr>
          <a:xfrm>
            <a:off x="650240" y="833120"/>
            <a:ext cx="402932" cy="5324535"/>
          </a:xfrm>
          <a:prstGeom prst="rect">
            <a:avLst/>
          </a:prstGeom>
          <a:noFill/>
        </p:spPr>
        <p:txBody>
          <a:bodyPr wrap="square" rtlCol="0">
            <a:spAutoFit/>
          </a:bodyPr>
          <a:lstStyle/>
          <a:p>
            <a:pPr algn="ctr"/>
            <a:r>
              <a:rPr lang="en-US" sz="2000" dirty="0">
                <a:solidFill>
                  <a:srgbClr val="FFFFFF"/>
                </a:solidFill>
              </a:rPr>
              <a:t>Do</a:t>
            </a:r>
          </a:p>
          <a:p>
            <a:pPr algn="ctr"/>
            <a:r>
              <a:rPr lang="en-US" sz="2000" dirty="0">
                <a:solidFill>
                  <a:srgbClr val="FFFFFF"/>
                </a:solidFill>
              </a:rPr>
              <a:t> we</a:t>
            </a:r>
          </a:p>
          <a:p>
            <a:pPr algn="ctr"/>
            <a:endParaRPr lang="en-US" sz="2000" dirty="0">
              <a:solidFill>
                <a:srgbClr val="FFFFFF"/>
              </a:solidFill>
            </a:endParaRPr>
          </a:p>
          <a:p>
            <a:pPr algn="ctr"/>
            <a:r>
              <a:rPr lang="en-US" sz="2000" dirty="0">
                <a:solidFill>
                  <a:srgbClr val="FFFFFF"/>
                </a:solidFill>
              </a:rPr>
              <a:t> l</a:t>
            </a:r>
          </a:p>
          <a:p>
            <a:pPr algn="ctr"/>
            <a:r>
              <a:rPr lang="en-US" sz="2000" dirty="0">
                <a:solidFill>
                  <a:srgbClr val="FFFFFF"/>
                </a:solidFill>
              </a:rPr>
              <a:t>ook</a:t>
            </a:r>
          </a:p>
          <a:p>
            <a:pPr algn="ctr"/>
            <a:endParaRPr lang="en-US" sz="2000" dirty="0">
              <a:solidFill>
                <a:srgbClr val="FFFFFF"/>
              </a:solidFill>
            </a:endParaRPr>
          </a:p>
          <a:p>
            <a:pPr algn="ctr"/>
            <a:r>
              <a:rPr lang="en-US" sz="2000" dirty="0">
                <a:solidFill>
                  <a:srgbClr val="FFFFFF"/>
                </a:solidFill>
              </a:rPr>
              <a:t> a</a:t>
            </a:r>
          </a:p>
          <a:p>
            <a:pPr algn="ctr"/>
            <a:r>
              <a:rPr lang="en-US" sz="2000" dirty="0">
                <a:solidFill>
                  <a:srgbClr val="FFFFFF"/>
                </a:solidFill>
              </a:rPr>
              <a:t>l</a:t>
            </a:r>
          </a:p>
          <a:p>
            <a:pPr algn="ctr"/>
            <a:r>
              <a:rPr lang="en-US" sz="2000" dirty="0">
                <a:solidFill>
                  <a:srgbClr val="FFFFFF"/>
                </a:solidFill>
              </a:rPr>
              <a:t>i</a:t>
            </a:r>
          </a:p>
          <a:p>
            <a:pPr algn="ctr"/>
            <a:r>
              <a:rPr lang="en-US" sz="2000" dirty="0">
                <a:solidFill>
                  <a:srgbClr val="FFFFFF"/>
                </a:solidFill>
              </a:rPr>
              <a:t>ke?</a:t>
            </a:r>
          </a:p>
        </p:txBody>
      </p:sp>
      <p:sp>
        <p:nvSpPr>
          <p:cNvPr id="9" name="TextBox 8"/>
          <p:cNvSpPr txBox="1"/>
          <p:nvPr/>
        </p:nvSpPr>
        <p:spPr>
          <a:xfrm>
            <a:off x="7968173" y="721276"/>
            <a:ext cx="609600" cy="5293758"/>
          </a:xfrm>
          <a:prstGeom prst="rect">
            <a:avLst/>
          </a:prstGeom>
          <a:noFill/>
        </p:spPr>
        <p:txBody>
          <a:bodyPr wrap="square" rtlCol="0">
            <a:spAutoFit/>
          </a:bodyPr>
          <a:lstStyle/>
          <a:p>
            <a:pPr algn="ctr"/>
            <a:r>
              <a:rPr lang="en-US" dirty="0">
                <a:solidFill>
                  <a:srgbClr val="FFFFFF"/>
                </a:solidFill>
              </a:rPr>
              <a:t>A</a:t>
            </a:r>
          </a:p>
          <a:p>
            <a:pPr algn="ctr"/>
            <a:r>
              <a:rPr lang="en-US" dirty="0">
                <a:solidFill>
                  <a:srgbClr val="FFFFFF"/>
                </a:solidFill>
              </a:rPr>
              <a:t>r</a:t>
            </a:r>
          </a:p>
          <a:p>
            <a:pPr algn="ctr"/>
            <a:r>
              <a:rPr lang="en-US" dirty="0">
                <a:solidFill>
                  <a:srgbClr val="FFFFFF"/>
                </a:solidFill>
              </a:rPr>
              <a:t>e</a:t>
            </a:r>
          </a:p>
          <a:p>
            <a:pPr algn="ctr"/>
            <a:endParaRPr lang="en-US" sz="800" dirty="0">
              <a:solidFill>
                <a:srgbClr val="FFFFFF"/>
              </a:solidFill>
            </a:endParaRPr>
          </a:p>
          <a:p>
            <a:pPr algn="ctr"/>
            <a:r>
              <a:rPr lang="en-US" dirty="0">
                <a:solidFill>
                  <a:srgbClr val="FFFFFF"/>
                </a:solidFill>
              </a:rPr>
              <a:t> w</a:t>
            </a:r>
          </a:p>
          <a:p>
            <a:pPr algn="ctr"/>
            <a:r>
              <a:rPr lang="en-US" dirty="0">
                <a:solidFill>
                  <a:srgbClr val="FFFFFF"/>
                </a:solidFill>
              </a:rPr>
              <a:t>e </a:t>
            </a:r>
          </a:p>
          <a:p>
            <a:pPr algn="ctr"/>
            <a:endParaRPr lang="en-US" sz="800" dirty="0">
              <a:solidFill>
                <a:srgbClr val="FFFFFF"/>
              </a:solidFill>
            </a:endParaRPr>
          </a:p>
          <a:p>
            <a:pPr algn="ctr"/>
            <a:r>
              <a:rPr lang="en-US" dirty="0">
                <a:solidFill>
                  <a:srgbClr val="FFFFFF"/>
                </a:solidFill>
              </a:rPr>
              <a:t>t</a:t>
            </a:r>
          </a:p>
          <a:p>
            <a:pPr algn="ctr"/>
            <a:r>
              <a:rPr lang="en-US" dirty="0">
                <a:solidFill>
                  <a:srgbClr val="FFFFFF"/>
                </a:solidFill>
              </a:rPr>
              <a:t>h</a:t>
            </a:r>
          </a:p>
          <a:p>
            <a:pPr algn="ctr"/>
            <a:r>
              <a:rPr lang="en-US" dirty="0">
                <a:solidFill>
                  <a:srgbClr val="FFFFFF"/>
                </a:solidFill>
              </a:rPr>
              <a:t>e</a:t>
            </a:r>
          </a:p>
          <a:p>
            <a:pPr algn="ctr"/>
            <a:endParaRPr lang="en-US" sz="800" dirty="0">
              <a:solidFill>
                <a:srgbClr val="FFFFFF"/>
              </a:solidFill>
            </a:endParaRPr>
          </a:p>
          <a:p>
            <a:pPr algn="ctr"/>
            <a:r>
              <a:rPr lang="en-US" dirty="0">
                <a:solidFill>
                  <a:srgbClr val="FFFFFF"/>
                </a:solidFill>
              </a:rPr>
              <a:t> s</a:t>
            </a:r>
          </a:p>
          <a:p>
            <a:pPr algn="ctr"/>
            <a:r>
              <a:rPr lang="en-US" dirty="0">
                <a:solidFill>
                  <a:srgbClr val="FFFFFF"/>
                </a:solidFill>
              </a:rPr>
              <a:t>a</a:t>
            </a:r>
          </a:p>
          <a:p>
            <a:pPr algn="ctr"/>
            <a:r>
              <a:rPr lang="en-US" dirty="0">
                <a:solidFill>
                  <a:srgbClr val="FFFFFF"/>
                </a:solidFill>
              </a:rPr>
              <a:t>m</a:t>
            </a:r>
          </a:p>
          <a:p>
            <a:pPr algn="ctr"/>
            <a:r>
              <a:rPr lang="en-US" dirty="0">
                <a:solidFill>
                  <a:srgbClr val="FFFFFF"/>
                </a:solidFill>
              </a:rPr>
              <a:t>e</a:t>
            </a:r>
          </a:p>
          <a:p>
            <a:pPr algn="ctr"/>
            <a:endParaRPr lang="en-US" sz="800" dirty="0">
              <a:solidFill>
                <a:srgbClr val="FFFFFF"/>
              </a:solidFill>
            </a:endParaRPr>
          </a:p>
          <a:p>
            <a:pPr algn="ctr"/>
            <a:r>
              <a:rPr lang="en-US" dirty="0">
                <a:solidFill>
                  <a:srgbClr val="FFFFFF"/>
                </a:solidFill>
              </a:rPr>
              <a:t> r</a:t>
            </a:r>
          </a:p>
          <a:p>
            <a:pPr algn="ctr"/>
            <a:r>
              <a:rPr lang="en-US" dirty="0">
                <a:solidFill>
                  <a:srgbClr val="FFFFFF"/>
                </a:solidFill>
              </a:rPr>
              <a:t>a</a:t>
            </a:r>
          </a:p>
          <a:p>
            <a:pPr algn="ctr"/>
            <a:r>
              <a:rPr lang="en-US" dirty="0">
                <a:solidFill>
                  <a:srgbClr val="FFFFFF"/>
                </a:solidFill>
              </a:rPr>
              <a:t>c</a:t>
            </a:r>
          </a:p>
          <a:p>
            <a:pPr algn="ctr"/>
            <a:r>
              <a:rPr lang="en-US" dirty="0">
                <a:solidFill>
                  <a:srgbClr val="FFFFFF"/>
                </a:solidFill>
              </a:rPr>
              <a:t>e</a:t>
            </a:r>
          </a:p>
          <a:p>
            <a:pPr algn="ctr"/>
            <a:r>
              <a:rPr lang="en-US" dirty="0">
                <a:solidFill>
                  <a:srgbClr val="FFFFFF"/>
                </a:solidFill>
              </a:rPr>
              <a:t>?</a:t>
            </a:r>
          </a:p>
        </p:txBody>
      </p:sp>
      <p:sp>
        <p:nvSpPr>
          <p:cNvPr id="10" name="TextBox 9"/>
          <p:cNvSpPr txBox="1"/>
          <p:nvPr/>
        </p:nvSpPr>
        <p:spPr>
          <a:xfrm>
            <a:off x="2451100" y="5974046"/>
            <a:ext cx="4132580" cy="646331"/>
          </a:xfrm>
          <a:prstGeom prst="rect">
            <a:avLst/>
          </a:prstGeom>
          <a:noFill/>
        </p:spPr>
        <p:txBody>
          <a:bodyPr wrap="square" rtlCol="0">
            <a:spAutoFit/>
          </a:bodyPr>
          <a:lstStyle/>
          <a:p>
            <a:pPr algn="ctr"/>
            <a:r>
              <a:rPr lang="en-US">
                <a:solidFill>
                  <a:schemeClr val="bg1"/>
                </a:solidFill>
              </a:rPr>
              <a:t>Who gets </a:t>
            </a:r>
            <a:r>
              <a:rPr lang="en-US" dirty="0">
                <a:solidFill>
                  <a:schemeClr val="bg1"/>
                </a:solidFill>
              </a:rPr>
              <a:t>to decide?</a:t>
            </a:r>
          </a:p>
          <a:p>
            <a:pPr algn="ctr"/>
            <a:r>
              <a:rPr lang="en-US" dirty="0">
                <a:solidFill>
                  <a:schemeClr val="bg1"/>
                </a:solidFill>
              </a:rPr>
              <a:t>What if we don’t want to be a race</a:t>
            </a:r>
            <a:r>
              <a:rPr lang="en-US" dirty="0">
                <a:solidFill>
                  <a:srgbClr val="FFFFFF"/>
                </a:solidFill>
              </a:rPr>
              <a:t>?</a:t>
            </a:r>
          </a:p>
        </p:txBody>
      </p:sp>
    </p:spTree>
    <p:extLst>
      <p:ext uri="{BB962C8B-B14F-4D97-AF65-F5344CB8AC3E}">
        <p14:creationId xmlns:p14="http://schemas.microsoft.com/office/powerpoint/2010/main" val="17302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extLst>
              <a:ext uri="{BEBA8EAE-BF5A-486C-A8C5-ECC9F3942E4B}">
                <a14:imgProps xmlns:a14="http://schemas.microsoft.com/office/drawing/2010/main">
                  <a14:imgLayer r:embed="rId4">
                    <a14:imgEffect>
                      <a14:sharpenSoften amount="2000"/>
                    </a14:imgEffect>
                    <a14:imgEffect>
                      <a14:colorTemperature colorTemp="8674"/>
                    </a14:imgEffect>
                    <a14:imgEffect>
                      <a14:saturation sat="196000"/>
                    </a14:imgEffect>
                    <a14:imgEffect>
                      <a14:brightnessContrast bright="-24000" contrast="2000"/>
                    </a14:imgEffect>
                  </a14:imgLayer>
                </a14:imgProps>
              </a:ext>
            </a:extLst>
          </a:blip>
          <a:stretch>
            <a:fillRect/>
          </a:stretch>
        </p:blipFill>
        <p:spPr>
          <a:xfrm>
            <a:off x="0" y="13510"/>
            <a:ext cx="4384729" cy="6858000"/>
          </a:xfrm>
          <a:prstGeom prst="rect">
            <a:avLst/>
          </a:prstGeom>
        </p:spPr>
      </p:pic>
      <p:sp>
        <p:nvSpPr>
          <p:cNvPr id="4" name="TextBox 3"/>
          <p:cNvSpPr txBox="1"/>
          <p:nvPr/>
        </p:nvSpPr>
        <p:spPr>
          <a:xfrm>
            <a:off x="4753029" y="1663700"/>
            <a:ext cx="4048072" cy="2246769"/>
          </a:xfrm>
          <a:prstGeom prst="rect">
            <a:avLst/>
          </a:prstGeom>
          <a:noFill/>
        </p:spPr>
        <p:txBody>
          <a:bodyPr wrap="square" rtlCol="0">
            <a:spAutoFit/>
          </a:bodyPr>
          <a:lstStyle/>
          <a:p>
            <a:r>
              <a:rPr lang="en-US" sz="2800" dirty="0">
                <a:solidFill>
                  <a:srgbClr val="FFFFFF"/>
                </a:solidFill>
              </a:rPr>
              <a:t>Much to my amazement, delight, and relief, people contacted me.</a:t>
            </a:r>
          </a:p>
          <a:p>
            <a:endParaRPr lang="en-US" sz="2800" dirty="0">
              <a:solidFill>
                <a:srgbClr val="FFFFFF"/>
              </a:solidFill>
            </a:endParaRPr>
          </a:p>
          <a:p>
            <a:endParaRPr lang="en-US" sz="2800" dirty="0">
              <a:solidFill>
                <a:srgbClr val="FFFFFF"/>
              </a:solidFill>
            </a:endParaRPr>
          </a:p>
        </p:txBody>
      </p:sp>
    </p:spTree>
    <p:extLst>
      <p:ext uri="{BB962C8B-B14F-4D97-AF65-F5344CB8AC3E}">
        <p14:creationId xmlns:p14="http://schemas.microsoft.com/office/powerpoint/2010/main" val="2086957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4328D3-6B23-014B-B6BE-E3B43869A8B8}"/>
              </a:ext>
            </a:extLst>
          </p:cNvPr>
          <p:cNvSpPr/>
          <p:nvPr/>
        </p:nvSpPr>
        <p:spPr>
          <a:xfrm>
            <a:off x="568436" y="2746512"/>
            <a:ext cx="8007128" cy="461665"/>
          </a:xfrm>
          <a:prstGeom prst="rect">
            <a:avLst/>
          </a:prstGeom>
        </p:spPr>
        <p:txBody>
          <a:bodyPr wrap="none">
            <a:spAutoFit/>
          </a:bodyPr>
          <a:lstStyle/>
          <a:p>
            <a:r>
              <a:rPr lang="en-US" dirty="0">
                <a:solidFill>
                  <a:srgbClr val="000000"/>
                </a:solidFill>
                <a:latin typeface="Times New Roman" panose="02020603050405020304" pitchFamily="18" charset="0"/>
              </a:rPr>
              <a:t>A </a:t>
            </a:r>
            <a:r>
              <a:rPr lang="en-US" sz="2400" dirty="0">
                <a:solidFill>
                  <a:schemeClr val="bg1"/>
                </a:solidFill>
                <a:latin typeface="Times New Roman" panose="02020603050405020304" pitchFamily="18" charset="0"/>
              </a:rPr>
              <a:t>Voice Unheard – A View Unseen – A Better Vision of Identity</a:t>
            </a:r>
            <a:endParaRPr lang="en-US" sz="2400" dirty="0">
              <a:solidFill>
                <a:schemeClr val="bg1"/>
              </a:solidFill>
            </a:endParaRPr>
          </a:p>
        </p:txBody>
      </p:sp>
    </p:spTree>
    <p:extLst>
      <p:ext uri="{BB962C8B-B14F-4D97-AF65-F5344CB8AC3E}">
        <p14:creationId xmlns:p14="http://schemas.microsoft.com/office/powerpoint/2010/main" val="2746444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654016"/>
            <a:ext cx="8191500" cy="5262979"/>
          </a:xfrm>
          <a:prstGeom prst="rect">
            <a:avLst/>
          </a:prstGeom>
          <a:noFill/>
        </p:spPr>
        <p:txBody>
          <a:bodyPr wrap="square" rtlCol="0">
            <a:spAutoFit/>
          </a:bodyPr>
          <a:lstStyle/>
          <a:p>
            <a:pPr algn="ctr"/>
            <a:r>
              <a:rPr lang="en-US" sz="2400" dirty="0">
                <a:solidFill>
                  <a:srgbClr val="FFFFFF"/>
                </a:solidFill>
              </a:rPr>
              <a:t>Precursor Research</a:t>
            </a:r>
          </a:p>
          <a:p>
            <a:pPr algn="ctr"/>
            <a:endParaRPr lang="en-US" sz="2400" dirty="0">
              <a:solidFill>
                <a:srgbClr val="FFFFFF"/>
              </a:solidFill>
            </a:endParaRPr>
          </a:p>
          <a:p>
            <a:pPr algn="ctr"/>
            <a:r>
              <a:rPr lang="en-US" sz="2400" dirty="0">
                <a:solidFill>
                  <a:srgbClr val="FFFFFF"/>
                </a:solidFill>
              </a:rPr>
              <a:t>Rockquemore’s study of biracial identity development</a:t>
            </a:r>
          </a:p>
          <a:p>
            <a:pPr algn="ctr"/>
            <a:r>
              <a:rPr lang="en-US" sz="2400" dirty="0">
                <a:solidFill>
                  <a:srgbClr val="FFFFFF"/>
                </a:solidFill>
              </a:rPr>
              <a:t>(1999 n=177)</a:t>
            </a:r>
          </a:p>
          <a:p>
            <a:pPr algn="ctr"/>
            <a:endParaRPr lang="en-US" sz="2400" b="1" dirty="0">
              <a:solidFill>
                <a:srgbClr val="FFFFFF"/>
              </a:solidFill>
            </a:endParaRPr>
          </a:p>
          <a:p>
            <a:pPr marL="742950" indent="-742950">
              <a:buFont typeface="+mj-lt"/>
              <a:buAutoNum type="arabicPeriod"/>
            </a:pPr>
            <a:r>
              <a:rPr lang="en-US" sz="2400" b="1" dirty="0">
                <a:solidFill>
                  <a:srgbClr val="FFFFFF"/>
                </a:solidFill>
              </a:rPr>
              <a:t>Border</a:t>
            </a:r>
            <a:r>
              <a:rPr lang="en-US" sz="2400" dirty="0">
                <a:solidFill>
                  <a:srgbClr val="FFFFFF"/>
                </a:solidFill>
              </a:rPr>
              <a:t> – exclusively biracial. Neither black nor white. (~60%)</a:t>
            </a:r>
          </a:p>
          <a:p>
            <a:endParaRPr lang="en-US" sz="2400" dirty="0">
              <a:solidFill>
                <a:srgbClr val="FFFFFF"/>
              </a:solidFill>
            </a:endParaRPr>
          </a:p>
          <a:p>
            <a:r>
              <a:rPr lang="en-US" sz="2400" b="1" dirty="0">
                <a:solidFill>
                  <a:srgbClr val="FFFFFF"/>
                </a:solidFill>
              </a:rPr>
              <a:t>2.       Singular </a:t>
            </a:r>
            <a:r>
              <a:rPr lang="en-US" sz="2400" dirty="0">
                <a:solidFill>
                  <a:srgbClr val="FFFFFF"/>
                </a:solidFill>
              </a:rPr>
              <a:t>– exclusively black or white. (~20%)</a:t>
            </a:r>
          </a:p>
          <a:p>
            <a:endParaRPr lang="en-US" sz="2400" dirty="0">
              <a:solidFill>
                <a:srgbClr val="FFFFFF"/>
              </a:solidFill>
            </a:endParaRPr>
          </a:p>
          <a:p>
            <a:r>
              <a:rPr lang="en-US" sz="2400" b="1" dirty="0">
                <a:solidFill>
                  <a:srgbClr val="FFFFFF"/>
                </a:solidFill>
              </a:rPr>
              <a:t>3.      Protean</a:t>
            </a:r>
            <a:r>
              <a:rPr lang="en-US" sz="2400" dirty="0">
                <a:solidFill>
                  <a:srgbClr val="FFFFFF"/>
                </a:solidFill>
              </a:rPr>
              <a:t> – “Well, shit, it depends on what day it is and  </a:t>
            </a:r>
          </a:p>
          <a:p>
            <a:r>
              <a:rPr lang="en-US" sz="2400" dirty="0">
                <a:solidFill>
                  <a:srgbClr val="FFFFFF"/>
                </a:solidFill>
              </a:rPr>
              <a:t>         where I’m goin’.”</a:t>
            </a:r>
            <a:r>
              <a:rPr lang="en-US" sz="2400" i="1" dirty="0">
                <a:solidFill>
                  <a:srgbClr val="FFFFFF"/>
                </a:solidFill>
              </a:rPr>
              <a:t>?</a:t>
            </a:r>
            <a:r>
              <a:rPr lang="en-US" sz="2400" dirty="0">
                <a:solidFill>
                  <a:srgbClr val="FFFFFF"/>
                </a:solidFill>
              </a:rPr>
              <a:t> (~6%)</a:t>
            </a:r>
          </a:p>
          <a:p>
            <a:endParaRPr lang="en-US" sz="2400" dirty="0">
              <a:solidFill>
                <a:srgbClr val="FFFFFF"/>
              </a:solidFill>
            </a:endParaRPr>
          </a:p>
          <a:p>
            <a:r>
              <a:rPr lang="en-US" sz="2400" dirty="0">
                <a:solidFill>
                  <a:srgbClr val="FFFFFF"/>
                </a:solidFill>
              </a:rPr>
              <a:t>4.      </a:t>
            </a:r>
            <a:r>
              <a:rPr lang="en-US" sz="2400" b="1" i="1" dirty="0">
                <a:solidFill>
                  <a:srgbClr val="FFFF00"/>
                </a:solidFill>
              </a:rPr>
              <a:t>Transcendent</a:t>
            </a:r>
            <a:r>
              <a:rPr lang="en-US" sz="2400" b="1" i="1" dirty="0">
                <a:solidFill>
                  <a:srgbClr val="FFFFFF"/>
                </a:solidFill>
              </a:rPr>
              <a:t>?! </a:t>
            </a:r>
            <a:r>
              <a:rPr lang="en-US" sz="2400" dirty="0">
                <a:solidFill>
                  <a:srgbClr val="FFFFFF"/>
                </a:solidFill>
              </a:rPr>
              <a:t>(~14%)</a:t>
            </a:r>
            <a:endParaRPr lang="en-US" sz="2400" b="1" i="1" dirty="0">
              <a:solidFill>
                <a:srgbClr val="FFFFFF"/>
              </a:solidFill>
            </a:endParaRPr>
          </a:p>
        </p:txBody>
      </p:sp>
    </p:spTree>
    <p:extLst>
      <p:ext uri="{BB962C8B-B14F-4D97-AF65-F5344CB8AC3E}">
        <p14:creationId xmlns:p14="http://schemas.microsoft.com/office/powerpoint/2010/main" val="7045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Effect transition="in" filter="dissolve">
                                      <p:cBhvr>
                                        <p:cTn id="15" dur="500"/>
                                        <p:tgtEl>
                                          <p:spTgt spid="2">
                                            <p:txEl>
                                              <p:pRg st="9" end="9"/>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10" end="10"/>
                                            </p:txEl>
                                          </p:spTgt>
                                        </p:tgtEl>
                                        <p:attrNameLst>
                                          <p:attrName>style.visibility</p:attrName>
                                        </p:attrNameLst>
                                      </p:cBhvr>
                                      <p:to>
                                        <p:strVal val="visible"/>
                                      </p:to>
                                    </p:set>
                                    <p:animEffect transition="in" filter="dissolve">
                                      <p:cBhvr>
                                        <p:cTn id="18" dur="500"/>
                                        <p:tgtEl>
                                          <p:spTgt spid="2">
                                            <p:txEl>
                                              <p:pRg st="10" end="1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animEffect transition="in" filter="dissolve">
                                      <p:cBhvr>
                                        <p:cTn id="23"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B459A50D-D207-FF4B-B060-7307E4C846D6}"/>
              </a:ext>
            </a:extLst>
          </p:cNvPr>
          <p:cNvSpPr>
            <a:spLocks noGrp="1"/>
          </p:cNvSpPr>
          <p:nvPr>
            <p:ph idx="1"/>
          </p:nvPr>
        </p:nvSpPr>
        <p:spPr>
          <a:xfrm>
            <a:off x="31297" y="969029"/>
            <a:ext cx="4180114" cy="3461657"/>
          </a:xfrm>
        </p:spPr>
        <p:txBody>
          <a:bodyPr/>
          <a:lstStyle/>
          <a:p>
            <a:pPr eaLnBrk="1" hangingPunct="1">
              <a:buFont typeface="Arial" panose="020B0604020202020204" pitchFamily="34" charset="0"/>
              <a:buNone/>
            </a:pPr>
            <a:r>
              <a:rPr lang="en-US" altLang="en-US" sz="2400" dirty="0">
                <a:solidFill>
                  <a:schemeClr val="bg1"/>
                </a:solidFill>
                <a:ea typeface="ＭＳ Ｐゴシック" panose="020B0600070205080204" pitchFamily="34" charset="-128"/>
              </a:rPr>
              <a:t>     If I could dispense just one morsel of advice to mind changers, it is to spend less time trying to convince individuals of a new perspective, and more time trying to </a:t>
            </a:r>
            <a:r>
              <a:rPr lang="en-US" altLang="en-US" sz="2400" i="1" dirty="0">
                <a:solidFill>
                  <a:schemeClr val="bg1"/>
                </a:solidFill>
                <a:ea typeface="ＭＳ Ｐゴシック" panose="020B0600070205080204" pitchFamily="34" charset="-128"/>
              </a:rPr>
              <a:t>understand and thereby neutralize the resistance  </a:t>
            </a:r>
            <a:r>
              <a:rPr lang="en-US" altLang="en-US" sz="2400" dirty="0">
                <a:solidFill>
                  <a:schemeClr val="bg1"/>
                </a:solidFill>
                <a:ea typeface="ＭＳ Ｐゴシック" panose="020B0600070205080204" pitchFamily="34" charset="-128"/>
              </a:rPr>
              <a:t>(Gardner</a:t>
            </a:r>
            <a:r>
              <a:rPr lang="en-US" altLang="en-US" sz="1800" dirty="0">
                <a:ea typeface="ＭＳ Ｐゴシック" panose="020B0600070205080204" pitchFamily="34" charset="-128"/>
              </a:rPr>
              <a:t>, </a:t>
            </a:r>
            <a:r>
              <a:rPr lang="en-US" altLang="en-US" sz="1800" dirty="0">
                <a:solidFill>
                  <a:schemeClr val="bg1"/>
                </a:solidFill>
                <a:ea typeface="ＭＳ Ｐゴシック" panose="020B0600070205080204" pitchFamily="34" charset="-128"/>
              </a:rPr>
              <a:t>2008 p.xii)</a:t>
            </a:r>
          </a:p>
        </p:txBody>
      </p:sp>
      <p:sp>
        <p:nvSpPr>
          <p:cNvPr id="17411" name="Slide Number Placeholder 2">
            <a:extLst>
              <a:ext uri="{FF2B5EF4-FFF2-40B4-BE49-F238E27FC236}">
                <a16:creationId xmlns:a16="http://schemas.microsoft.com/office/drawing/2014/main" id="{CA676E6D-BE37-EF4C-AD9C-E34D56C5C5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eaLnBrk="1" hangingPunct="1"/>
            <a:fld id="{4BE34CBA-56A5-1A4B-AE68-FA23E6244B99}" type="slidenum">
              <a:rPr lang="en-US" altLang="en-US" sz="900">
                <a:solidFill>
                  <a:srgbClr val="898989"/>
                </a:solidFill>
                <a:latin typeface="Calibri" panose="020F0502020204030204" pitchFamily="34" charset="0"/>
              </a:rPr>
              <a:pPr eaLnBrk="1" hangingPunct="1"/>
              <a:t>3</a:t>
            </a:fld>
            <a:endParaRPr lang="en-US" altLang="en-US" sz="900">
              <a:solidFill>
                <a:srgbClr val="898989"/>
              </a:solidFill>
              <a:latin typeface="Calibri" panose="020F0502020204030204" pitchFamily="34" charset="0"/>
            </a:endParaRPr>
          </a:p>
        </p:txBody>
      </p:sp>
      <p:pic>
        <p:nvPicPr>
          <p:cNvPr id="4" name="Picture 2" descr="T_Titanic-Side">
            <a:extLst>
              <a:ext uri="{FF2B5EF4-FFF2-40B4-BE49-F238E27FC236}">
                <a16:creationId xmlns:a16="http://schemas.microsoft.com/office/drawing/2014/main" id="{C66F4803-CAA5-EF40-880B-665791778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865412"/>
            <a:ext cx="4286250" cy="36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7C047BB4-EFEC-C049-B06B-0C5087F604EE}"/>
              </a:ext>
            </a:extLst>
          </p:cNvPr>
          <p:cNvSpPr txBox="1">
            <a:spLocks noChangeArrowheads="1"/>
          </p:cNvSpPr>
          <p:nvPr/>
        </p:nvSpPr>
        <p:spPr bwMode="auto">
          <a:xfrm>
            <a:off x="4410075" y="1322614"/>
            <a:ext cx="2612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dirty="0">
                <a:latin typeface="Calibri" panose="020F0502020204030204" pitchFamily="34" charset="0"/>
              </a:rPr>
              <a:t>A Beautiful Idea….</a:t>
            </a:r>
          </a:p>
        </p:txBody>
      </p:sp>
      <p:sp>
        <p:nvSpPr>
          <p:cNvPr id="2" name="TextBox 1">
            <a:extLst>
              <a:ext uri="{FF2B5EF4-FFF2-40B4-BE49-F238E27FC236}">
                <a16:creationId xmlns:a16="http://schemas.microsoft.com/office/drawing/2014/main" id="{27B7C40C-2A65-7C46-A980-4F3095785B45}"/>
              </a:ext>
            </a:extLst>
          </p:cNvPr>
          <p:cNvSpPr txBox="1"/>
          <p:nvPr/>
        </p:nvSpPr>
        <p:spPr>
          <a:xfrm>
            <a:off x="1355271" y="5110843"/>
            <a:ext cx="6776358" cy="461665"/>
          </a:xfrm>
          <a:prstGeom prst="rect">
            <a:avLst/>
          </a:prstGeom>
          <a:noFill/>
        </p:spPr>
        <p:txBody>
          <a:bodyPr wrap="square" rtlCol="0">
            <a:spAutoFit/>
          </a:bodyPr>
          <a:lstStyle/>
          <a:p>
            <a:pPr algn="ctr"/>
            <a:r>
              <a:rPr lang="en-US" sz="2400" i="1" dirty="0">
                <a:solidFill>
                  <a:schemeClr val="bg1"/>
                </a:solidFill>
              </a:rPr>
              <a:t>Correct</a:t>
            </a:r>
            <a:r>
              <a:rPr lang="en-US" sz="2400" dirty="0">
                <a:solidFill>
                  <a:schemeClr val="bg1"/>
                </a:solidFill>
              </a:rPr>
              <a:t> is not the same as </a:t>
            </a:r>
            <a:r>
              <a:rPr lang="en-US" sz="2400" i="1" dirty="0">
                <a:solidFill>
                  <a:schemeClr val="bg1"/>
                </a:solidFill>
              </a:rPr>
              <a:t>compelling</a:t>
            </a:r>
          </a:p>
        </p:txBody>
      </p:sp>
    </p:spTree>
    <p:extLst>
      <p:ext uri="{BB962C8B-B14F-4D97-AF65-F5344CB8AC3E}">
        <p14:creationId xmlns:p14="http://schemas.microsoft.com/office/powerpoint/2010/main" val="33020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512076"/>
            <a:ext cx="8102600" cy="5940088"/>
          </a:xfrm>
          <a:prstGeom prst="rect">
            <a:avLst/>
          </a:prstGeom>
        </p:spPr>
        <p:txBody>
          <a:bodyPr wrap="square">
            <a:spAutoFit/>
          </a:bodyPr>
          <a:lstStyle/>
          <a:p>
            <a:pPr algn="ctr"/>
            <a:r>
              <a:rPr lang="en-US" sz="2100" b="1" dirty="0">
                <a:solidFill>
                  <a:srgbClr val="FFFFFF"/>
                </a:solidFill>
              </a:rPr>
              <a:t>Definition of a race transcendent self-understanding  </a:t>
            </a:r>
          </a:p>
          <a:p>
            <a:endParaRPr lang="en-US" sz="2100" dirty="0">
              <a:solidFill>
                <a:srgbClr val="FFFFFF"/>
              </a:solidFill>
            </a:endParaRPr>
          </a:p>
          <a:p>
            <a:pPr marL="342900" indent="-342900">
              <a:buFont typeface="Arial"/>
              <a:buChar char="•"/>
            </a:pPr>
            <a:r>
              <a:rPr lang="en-US" sz="2100" i="1" u="sng" dirty="0">
                <a:solidFill>
                  <a:srgbClr val="FFFFFF"/>
                </a:solidFill>
              </a:rPr>
              <a:t>Consciously</a:t>
            </a:r>
            <a:r>
              <a:rPr lang="en-US" sz="2100" dirty="0">
                <a:solidFill>
                  <a:srgbClr val="FFFFFF"/>
                </a:solidFill>
              </a:rPr>
              <a:t> deny having any racial identity whatsoever</a:t>
            </a:r>
          </a:p>
          <a:p>
            <a:pPr marL="342900" indent="-342900">
              <a:buFont typeface="Arial"/>
              <a:buChar char="•"/>
            </a:pPr>
            <a:endParaRPr lang="en-US" sz="2100" dirty="0">
              <a:solidFill>
                <a:srgbClr val="FFFFFF"/>
              </a:solidFill>
            </a:endParaRPr>
          </a:p>
          <a:p>
            <a:pPr marL="342900" indent="-342900">
              <a:buFont typeface="Arial"/>
              <a:buChar char="•"/>
            </a:pPr>
            <a:r>
              <a:rPr lang="en-US" sz="2100" dirty="0">
                <a:solidFill>
                  <a:srgbClr val="FFFFFF"/>
                </a:solidFill>
              </a:rPr>
              <a:t>Simply do not use race as a construct to understand the social world or their relative place in it</a:t>
            </a:r>
          </a:p>
          <a:p>
            <a:endParaRPr lang="en-US" sz="2100" dirty="0">
              <a:solidFill>
                <a:srgbClr val="FFFFFF"/>
              </a:solidFill>
            </a:endParaRPr>
          </a:p>
          <a:p>
            <a:pPr marL="342900" indent="-342900">
              <a:buFont typeface="Arial"/>
              <a:buChar char="•"/>
            </a:pPr>
            <a:r>
              <a:rPr lang="en-US" sz="2100" dirty="0">
                <a:solidFill>
                  <a:srgbClr val="FFFFFF"/>
                </a:solidFill>
              </a:rPr>
              <a:t>Don’t wish to be white, they are not bitter about being black; they simply disavow race as part of their sense of self</a:t>
            </a:r>
          </a:p>
          <a:p>
            <a:pPr marL="342900" indent="-342900">
              <a:buFont typeface="Arial"/>
              <a:buChar char="•"/>
            </a:pPr>
            <a:endParaRPr lang="en-US" sz="2100" dirty="0">
              <a:solidFill>
                <a:srgbClr val="FFFFFF"/>
              </a:solidFill>
            </a:endParaRPr>
          </a:p>
          <a:p>
            <a:pPr marL="342900" indent="-342900">
              <a:buFont typeface="Arial"/>
              <a:buChar char="•"/>
            </a:pPr>
            <a:r>
              <a:rPr lang="en-US" sz="2100" dirty="0">
                <a:solidFill>
                  <a:srgbClr val="FFFFFF"/>
                </a:solidFill>
              </a:rPr>
              <a:t>Not the typical color-blind ideology  -- are  aware of how race negatively affects the daily existence of people of color. </a:t>
            </a:r>
          </a:p>
          <a:p>
            <a:pPr marL="342900" indent="-342900">
              <a:buFont typeface="Arial"/>
              <a:buChar char="•"/>
            </a:pPr>
            <a:endParaRPr lang="en-US" sz="2100" dirty="0">
              <a:solidFill>
                <a:srgbClr val="FFFFFF"/>
              </a:solidFill>
            </a:endParaRPr>
          </a:p>
          <a:p>
            <a:pPr marL="342900" indent="-342900">
              <a:buFont typeface="Arial"/>
              <a:buChar char="•"/>
            </a:pPr>
            <a:r>
              <a:rPr lang="en-US" sz="2100" dirty="0">
                <a:solidFill>
                  <a:srgbClr val="FFFFFF"/>
                </a:solidFill>
              </a:rPr>
              <a:t>Very likely experienced discrimination, yet they respond by understanding those situations as part of a broad societal problem; one in which they are deeply embedded, but not one that leads to their subscription to racial identity.</a:t>
            </a:r>
            <a:endParaRPr lang="en-US" sz="2200" dirty="0">
              <a:solidFill>
                <a:srgbClr val="FFFFFF"/>
              </a:solidFill>
            </a:endParaRPr>
          </a:p>
          <a:p>
            <a:r>
              <a:rPr lang="en-US" sz="2200" dirty="0">
                <a:solidFill>
                  <a:srgbClr val="FFFFFF"/>
                </a:solidFill>
              </a:rPr>
              <a:t>                                                                                             </a:t>
            </a:r>
            <a:r>
              <a:rPr lang="en-US" dirty="0">
                <a:solidFill>
                  <a:srgbClr val="FFFFFF"/>
                </a:solidFill>
              </a:rPr>
              <a:t>-Rockquemore, 2002.</a:t>
            </a:r>
          </a:p>
        </p:txBody>
      </p:sp>
    </p:spTree>
    <p:extLst>
      <p:ext uri="{BB962C8B-B14F-4D97-AF65-F5344CB8AC3E}">
        <p14:creationId xmlns:p14="http://schemas.microsoft.com/office/powerpoint/2010/main" val="2073677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6885" y="1536174"/>
            <a:ext cx="7467600" cy="3416320"/>
          </a:xfrm>
          <a:prstGeom prst="rect">
            <a:avLst/>
          </a:prstGeom>
        </p:spPr>
        <p:txBody>
          <a:bodyPr wrap="square">
            <a:spAutoFit/>
          </a:bodyPr>
          <a:lstStyle/>
          <a:p>
            <a:pPr algn="ctr"/>
            <a:r>
              <a:rPr lang="en-US" sz="2400" dirty="0">
                <a:solidFill>
                  <a:schemeClr val="bg1"/>
                </a:solidFill>
              </a:rPr>
              <a:t>The Research Question</a:t>
            </a:r>
          </a:p>
          <a:p>
            <a:r>
              <a:rPr lang="en-US" sz="2400" dirty="0">
                <a:solidFill>
                  <a:schemeClr val="bg1"/>
                </a:solidFill>
              </a:rPr>
              <a:t> </a:t>
            </a:r>
          </a:p>
          <a:p>
            <a:r>
              <a:rPr lang="en-US" sz="2400" dirty="0">
                <a:solidFill>
                  <a:schemeClr val="bg1"/>
                </a:solidFill>
              </a:rPr>
              <a:t>What are the factors that contribute to the development of a </a:t>
            </a:r>
            <a:r>
              <a:rPr lang="en-US" sz="2400" i="1" dirty="0">
                <a:solidFill>
                  <a:schemeClr val="bg1"/>
                </a:solidFill>
              </a:rPr>
              <a:t>non-racial</a:t>
            </a:r>
            <a:r>
              <a:rPr lang="en-US" sz="2400" dirty="0">
                <a:solidFill>
                  <a:schemeClr val="bg1"/>
                </a:solidFill>
              </a:rPr>
              <a:t> identity formation in individuals commonly </a:t>
            </a:r>
            <a:r>
              <a:rPr lang="en-US" sz="2400" dirty="0">
                <a:solidFill>
                  <a:srgbClr val="FFFF00"/>
                </a:solidFill>
              </a:rPr>
              <a:t>ascribed</a:t>
            </a:r>
            <a:r>
              <a:rPr lang="en-US" sz="2400" dirty="0">
                <a:solidFill>
                  <a:schemeClr val="bg1"/>
                </a:solidFill>
              </a:rPr>
              <a:t> to Black/African American, biracial or multiracial racial identity groups and who, as such, are expected to </a:t>
            </a:r>
            <a:r>
              <a:rPr lang="en-US" sz="2400" dirty="0">
                <a:solidFill>
                  <a:srgbClr val="FFFF00"/>
                </a:solidFill>
              </a:rPr>
              <a:t>subscribe</a:t>
            </a:r>
            <a:r>
              <a:rPr lang="en-US" sz="2400" dirty="0">
                <a:solidFill>
                  <a:schemeClr val="bg1"/>
                </a:solidFill>
              </a:rPr>
              <a:t> to a racial identity?  </a:t>
            </a:r>
          </a:p>
          <a:p>
            <a:r>
              <a:rPr lang="en-US" sz="2400" dirty="0">
                <a:solidFill>
                  <a:schemeClr val="bg1"/>
                </a:solidFill>
              </a:rPr>
              <a:t>		</a:t>
            </a:r>
          </a:p>
          <a:p>
            <a:endParaRPr lang="en-US" sz="2400" dirty="0">
              <a:solidFill>
                <a:schemeClr val="bg1"/>
              </a:solidFill>
            </a:endParaRPr>
          </a:p>
        </p:txBody>
      </p:sp>
    </p:spTree>
    <p:extLst>
      <p:ext uri="{BB962C8B-B14F-4D97-AF65-F5344CB8AC3E}">
        <p14:creationId xmlns:p14="http://schemas.microsoft.com/office/powerpoint/2010/main" val="109166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748C0-602C-0E42-9C09-6E0AFB8CD9C2}"/>
              </a:ext>
            </a:extLst>
          </p:cNvPr>
          <p:cNvPicPr>
            <a:picLocks noChangeAspect="1"/>
          </p:cNvPicPr>
          <p:nvPr/>
        </p:nvPicPr>
        <p:blipFill rotWithShape="1">
          <a:blip r:embed="rId2"/>
          <a:srcRect l="16803" r="16804" b="2049"/>
          <a:stretch/>
        </p:blipFill>
        <p:spPr>
          <a:xfrm>
            <a:off x="4767944" y="625124"/>
            <a:ext cx="3494314" cy="5155191"/>
          </a:xfrm>
          <a:prstGeom prst="rect">
            <a:avLst/>
          </a:prstGeom>
        </p:spPr>
      </p:pic>
      <p:sp>
        <p:nvSpPr>
          <p:cNvPr id="3" name="Rectangle 2">
            <a:extLst>
              <a:ext uri="{FF2B5EF4-FFF2-40B4-BE49-F238E27FC236}">
                <a16:creationId xmlns:a16="http://schemas.microsoft.com/office/drawing/2014/main" id="{B2E61BAA-79CC-544B-90C5-CEDAAF3CD775}"/>
              </a:ext>
            </a:extLst>
          </p:cNvPr>
          <p:cNvSpPr/>
          <p:nvPr/>
        </p:nvSpPr>
        <p:spPr>
          <a:xfrm>
            <a:off x="1077686" y="1543544"/>
            <a:ext cx="3494314" cy="3046988"/>
          </a:xfrm>
          <a:prstGeom prst="rect">
            <a:avLst/>
          </a:prstGeom>
        </p:spPr>
        <p:txBody>
          <a:bodyPr wrap="square">
            <a:spAutoFit/>
          </a:bodyPr>
          <a:lstStyle/>
          <a:p>
            <a:r>
              <a:rPr lang="en-US" sz="2400" i="1" dirty="0">
                <a:solidFill>
                  <a:srgbClr val="FFFF00"/>
                </a:solidFill>
              </a:rPr>
              <a:t>It is assumed </a:t>
            </a:r>
            <a:r>
              <a:rPr lang="en-US" sz="2400" i="1" dirty="0">
                <a:solidFill>
                  <a:schemeClr val="bg1"/>
                </a:solidFill>
              </a:rPr>
              <a:t>that in a society where racial group membership is emphasized, </a:t>
            </a:r>
            <a:r>
              <a:rPr lang="en-US" sz="2400" i="1" dirty="0">
                <a:solidFill>
                  <a:srgbClr val="FFFF00"/>
                </a:solidFill>
              </a:rPr>
              <a:t>the development of racial identity will</a:t>
            </a:r>
            <a:r>
              <a:rPr lang="en-US" sz="2400" i="1" dirty="0">
                <a:solidFill>
                  <a:schemeClr val="bg1"/>
                </a:solidFill>
              </a:rPr>
              <a:t> </a:t>
            </a:r>
            <a:r>
              <a:rPr lang="en-US" sz="2400" i="1" dirty="0">
                <a:solidFill>
                  <a:srgbClr val="FFFF00"/>
                </a:solidFill>
              </a:rPr>
              <a:t>occur in some form in </a:t>
            </a:r>
            <a:r>
              <a:rPr lang="en-US" sz="2400" dirty="0">
                <a:solidFill>
                  <a:srgbClr val="FFFF00"/>
                </a:solidFill>
              </a:rPr>
              <a:t>everyone. </a:t>
            </a:r>
            <a:endParaRPr lang="en-US" sz="2400" dirty="0">
              <a:solidFill>
                <a:schemeClr val="bg1"/>
              </a:solidFill>
            </a:endParaRPr>
          </a:p>
          <a:p>
            <a:r>
              <a:rPr lang="en-US" sz="1200" dirty="0">
                <a:solidFill>
                  <a:schemeClr val="bg1"/>
                </a:solidFill>
              </a:rPr>
              <a:t>                                                                                                                        -Tatum, 1992, p.9</a:t>
            </a:r>
          </a:p>
        </p:txBody>
      </p:sp>
    </p:spTree>
    <p:extLst>
      <p:ext uri="{BB962C8B-B14F-4D97-AF65-F5344CB8AC3E}">
        <p14:creationId xmlns:p14="http://schemas.microsoft.com/office/powerpoint/2010/main" val="596079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5200" y="1123078"/>
            <a:ext cx="7416800" cy="3539431"/>
          </a:xfrm>
          <a:prstGeom prst="rect">
            <a:avLst/>
          </a:prstGeom>
        </p:spPr>
        <p:txBody>
          <a:bodyPr wrap="square">
            <a:spAutoFit/>
          </a:bodyPr>
          <a:lstStyle/>
          <a:p>
            <a:r>
              <a:rPr lang="en-US" sz="2800" dirty="0">
                <a:solidFill>
                  <a:srgbClr val="FFFFFF"/>
                </a:solidFill>
              </a:rPr>
              <a:t>Nowhere in racial identity theory is there room for or representation of a person who</a:t>
            </a:r>
          </a:p>
          <a:p>
            <a:endParaRPr lang="en-US" sz="2800" dirty="0">
              <a:solidFill>
                <a:srgbClr val="FFFFFF"/>
              </a:solidFill>
            </a:endParaRPr>
          </a:p>
          <a:p>
            <a:pPr marL="514350" indent="-514350">
              <a:buAutoNum type="arabicPeriod"/>
            </a:pPr>
            <a:r>
              <a:rPr lang="en-US" sz="2800" dirty="0">
                <a:solidFill>
                  <a:srgbClr val="FFFFFF"/>
                </a:solidFill>
              </a:rPr>
              <a:t>Feels pretty good about him- or herself</a:t>
            </a:r>
          </a:p>
          <a:p>
            <a:pPr marL="514350" indent="-514350">
              <a:buAutoNum type="arabicPeriod"/>
            </a:pPr>
            <a:r>
              <a:rPr lang="en-US" sz="2800" dirty="0">
                <a:solidFill>
                  <a:srgbClr val="FFFFFF"/>
                </a:solidFill>
              </a:rPr>
              <a:t>Has no desire to be White</a:t>
            </a:r>
          </a:p>
          <a:p>
            <a:pPr marL="514350" indent="-514350">
              <a:buAutoNum type="arabicPeriod"/>
            </a:pPr>
            <a:r>
              <a:rPr lang="en-US" sz="2800" dirty="0">
                <a:solidFill>
                  <a:srgbClr val="FFFFFF"/>
                </a:solidFill>
              </a:rPr>
              <a:t>Has no desire to be Black</a:t>
            </a:r>
          </a:p>
          <a:p>
            <a:pPr marL="514350" indent="-514350">
              <a:buAutoNum type="arabicPeriod"/>
            </a:pPr>
            <a:r>
              <a:rPr lang="en-US" sz="2800" dirty="0">
                <a:solidFill>
                  <a:srgbClr val="FFFFFF"/>
                </a:solidFill>
              </a:rPr>
              <a:t>Has no desire to be racialized in any manner whatsoever.</a:t>
            </a:r>
            <a:endParaRPr lang="en-US" sz="3200" dirty="0">
              <a:solidFill>
                <a:srgbClr val="FFFFFF"/>
              </a:solidFill>
            </a:endParaRPr>
          </a:p>
        </p:txBody>
      </p:sp>
    </p:spTree>
    <p:extLst>
      <p:ext uri="{BB962C8B-B14F-4D97-AF65-F5344CB8AC3E}">
        <p14:creationId xmlns:p14="http://schemas.microsoft.com/office/powerpoint/2010/main" val="357108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685058" y="1975046"/>
            <a:ext cx="7773884" cy="1323439"/>
          </a:xfrm>
          <a:prstGeom prst="rect">
            <a:avLst/>
          </a:prstGeom>
        </p:spPr>
        <p:txBody>
          <a:bodyPr wrap="square">
            <a:spAutoFit/>
          </a:bodyPr>
          <a:lstStyle/>
          <a:p>
            <a:pPr marL="457200" indent="-457200">
              <a:buFont typeface="+mj-lt"/>
              <a:buAutoNum type="arabicPeriod"/>
            </a:pPr>
            <a:endParaRPr lang="en-US" sz="2000" dirty="0">
              <a:solidFill>
                <a:schemeClr val="bg1"/>
              </a:solidFill>
              <a:latin typeface="itc-avant-garde-gothic-pro"/>
            </a:endParaRPr>
          </a:p>
          <a:p>
            <a:r>
              <a:rPr lang="en-US" sz="2000" dirty="0">
                <a:solidFill>
                  <a:schemeClr val="bg1"/>
                </a:solidFill>
                <a:latin typeface="itc-avant-garde-gothic-pro"/>
              </a:rPr>
              <a:t>3. What does it entail for a person to refuse to accept his or her racial  </a:t>
            </a:r>
          </a:p>
          <a:p>
            <a:r>
              <a:rPr lang="en-US" sz="2000" dirty="0">
                <a:solidFill>
                  <a:schemeClr val="bg1"/>
                </a:solidFill>
                <a:latin typeface="itc-avant-garde-gothic-pro"/>
              </a:rPr>
              <a:t>    designation? </a:t>
            </a:r>
          </a:p>
          <a:p>
            <a:pPr marL="457200" indent="-457200">
              <a:buFont typeface="+mj-lt"/>
              <a:buAutoNum type="arabicPeriod"/>
            </a:pPr>
            <a:endParaRPr lang="en-US" sz="2000" dirty="0">
              <a:solidFill>
                <a:schemeClr val="bg1"/>
              </a:solidFill>
              <a:latin typeface="itc-avant-garde-gothic-pro"/>
            </a:endParaRPr>
          </a:p>
        </p:txBody>
      </p:sp>
    </p:spTree>
    <p:extLst>
      <p:ext uri="{BB962C8B-B14F-4D97-AF65-F5344CB8AC3E}">
        <p14:creationId xmlns:p14="http://schemas.microsoft.com/office/powerpoint/2010/main" val="4154923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91328"/>
            <a:ext cx="4572000" cy="2554545"/>
          </a:xfrm>
          <a:prstGeom prst="rect">
            <a:avLst/>
          </a:prstGeom>
        </p:spPr>
        <p:txBody>
          <a:bodyPr>
            <a:spAutoFit/>
          </a:bodyPr>
          <a:lstStyle/>
          <a:p>
            <a:pPr marL="0" lvl="1" indent="0" algn="ctr">
              <a:buNone/>
            </a:pPr>
            <a:r>
              <a:rPr lang="en-US" sz="4000" b="1" dirty="0">
                <a:solidFill>
                  <a:schemeClr val="bg1"/>
                </a:solidFill>
              </a:rPr>
              <a:t>Narratives of </a:t>
            </a:r>
          </a:p>
          <a:p>
            <a:pPr marL="0" lvl="1" indent="0" algn="ctr">
              <a:buNone/>
            </a:pPr>
            <a:r>
              <a:rPr lang="en-US" sz="4000" b="1" dirty="0">
                <a:solidFill>
                  <a:schemeClr val="bg1"/>
                </a:solidFill>
              </a:rPr>
              <a:t>Race Transgression </a:t>
            </a:r>
          </a:p>
          <a:p>
            <a:pPr marL="0" lvl="1" indent="0" algn="ctr">
              <a:buNone/>
            </a:pPr>
            <a:r>
              <a:rPr lang="en-US" sz="4000" b="1" dirty="0">
                <a:solidFill>
                  <a:schemeClr val="bg1"/>
                </a:solidFill>
              </a:rPr>
              <a:t>and </a:t>
            </a:r>
          </a:p>
          <a:p>
            <a:pPr marL="0" lvl="1" indent="0" algn="ctr">
              <a:buNone/>
            </a:pPr>
            <a:r>
              <a:rPr lang="en-US" sz="4000" b="1" dirty="0">
                <a:solidFill>
                  <a:schemeClr val="bg1"/>
                </a:solidFill>
              </a:rPr>
              <a:t>Race Transcendence</a:t>
            </a:r>
          </a:p>
        </p:txBody>
      </p:sp>
    </p:spTree>
    <p:extLst>
      <p:ext uri="{BB962C8B-B14F-4D97-AF65-F5344CB8AC3E}">
        <p14:creationId xmlns:p14="http://schemas.microsoft.com/office/powerpoint/2010/main" val="2658472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2800" y="812800"/>
            <a:ext cx="7535761" cy="5680483"/>
          </a:xfrm>
          <a:prstGeom prst="rect">
            <a:avLst/>
          </a:prstGeom>
        </p:spPr>
      </p:pic>
      <p:sp>
        <p:nvSpPr>
          <p:cNvPr id="3" name="TextBox 2"/>
          <p:cNvSpPr txBox="1"/>
          <p:nvPr/>
        </p:nvSpPr>
        <p:spPr>
          <a:xfrm>
            <a:off x="812800" y="355600"/>
            <a:ext cx="7416800" cy="461665"/>
          </a:xfrm>
          <a:prstGeom prst="rect">
            <a:avLst/>
          </a:prstGeom>
          <a:noFill/>
        </p:spPr>
        <p:txBody>
          <a:bodyPr wrap="square" rtlCol="0">
            <a:spAutoFit/>
          </a:bodyPr>
          <a:lstStyle/>
          <a:p>
            <a:pPr algn="ctr"/>
            <a:r>
              <a:rPr lang="en-US" sz="2400" b="1" dirty="0">
                <a:solidFill>
                  <a:schemeClr val="bg1"/>
                </a:solidFill>
              </a:rPr>
              <a:t>Semi-structured Interview Categories</a:t>
            </a:r>
          </a:p>
        </p:txBody>
      </p:sp>
    </p:spTree>
    <p:extLst>
      <p:ext uri="{BB962C8B-B14F-4D97-AF65-F5344CB8AC3E}">
        <p14:creationId xmlns:p14="http://schemas.microsoft.com/office/powerpoint/2010/main" val="17022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66700" y="336207"/>
          <a:ext cx="8585496" cy="5099393"/>
        </p:xfrm>
        <a:graphic>
          <a:graphicData uri="http://schemas.openxmlformats.org/presentationml/2006/ole">
            <mc:AlternateContent xmlns:mc="http://schemas.openxmlformats.org/markup-compatibility/2006">
              <mc:Choice xmlns:v="urn:schemas-microsoft-com:vml" Requires="v">
                <p:oleObj spid="_x0000_s17450" name="Document" r:id="rId4" imgW="6273800" imgH="3238500" progId="Word.Document.12">
                  <p:embed/>
                </p:oleObj>
              </mc:Choice>
              <mc:Fallback>
                <p:oleObj name="Document" r:id="rId4" imgW="6273800" imgH="3238500" progId="Word.Document.12">
                  <p:embed/>
                  <p:pic>
                    <p:nvPicPr>
                      <p:cNvPr id="2" name="Object 1"/>
                      <p:cNvPicPr/>
                      <p:nvPr/>
                    </p:nvPicPr>
                    <p:blipFill>
                      <a:blip r:embed="rId5"/>
                      <a:stretch>
                        <a:fillRect/>
                      </a:stretch>
                    </p:blipFill>
                    <p:spPr>
                      <a:xfrm>
                        <a:off x="266700" y="336207"/>
                        <a:ext cx="8585496" cy="5099393"/>
                      </a:xfrm>
                      <a:prstGeom prst="rect">
                        <a:avLst/>
                      </a:prstGeom>
                    </p:spPr>
                  </p:pic>
                </p:oleObj>
              </mc:Fallback>
            </mc:AlternateContent>
          </a:graphicData>
        </a:graphic>
      </p:graphicFrame>
      <p:pic>
        <p:nvPicPr>
          <p:cNvPr id="3" name="Picture 2"/>
          <p:cNvPicPr>
            <a:picLocks noChangeAspect="1"/>
          </p:cNvPicPr>
          <p:nvPr/>
        </p:nvPicPr>
        <p:blipFill>
          <a:blip r:embed="rId6"/>
          <a:stretch>
            <a:fillRect/>
          </a:stretch>
        </p:blipFill>
        <p:spPr>
          <a:xfrm>
            <a:off x="3221260" y="5657415"/>
            <a:ext cx="3137303" cy="919008"/>
          </a:xfrm>
          <a:prstGeom prst="rect">
            <a:avLst/>
          </a:prstGeom>
        </p:spPr>
      </p:pic>
    </p:spTree>
    <p:extLst>
      <p:ext uri="{BB962C8B-B14F-4D97-AF65-F5344CB8AC3E}">
        <p14:creationId xmlns:p14="http://schemas.microsoft.com/office/powerpoint/2010/main" val="1506410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31800" y="330200"/>
          <a:ext cx="8240405" cy="5054600"/>
        </p:xfrm>
        <a:graphic>
          <a:graphicData uri="http://schemas.openxmlformats.org/presentationml/2006/ole">
            <mc:AlternateContent xmlns:mc="http://schemas.openxmlformats.org/markup-compatibility/2006">
              <mc:Choice xmlns:v="urn:schemas-microsoft-com:vml" Requires="v">
                <p:oleObj spid="_x0000_s18474" name="Document" r:id="rId4" imgW="6299200" imgH="4114800" progId="Word.Document.12">
                  <p:embed/>
                </p:oleObj>
              </mc:Choice>
              <mc:Fallback>
                <p:oleObj name="Document" r:id="rId4" imgW="6299200" imgH="4114800" progId="Word.Document.12">
                  <p:embed/>
                  <p:pic>
                    <p:nvPicPr>
                      <p:cNvPr id="2" name="Object 1"/>
                      <p:cNvPicPr/>
                      <p:nvPr/>
                    </p:nvPicPr>
                    <p:blipFill>
                      <a:blip r:embed="rId5"/>
                      <a:stretch>
                        <a:fillRect/>
                      </a:stretch>
                    </p:blipFill>
                    <p:spPr>
                      <a:xfrm>
                        <a:off x="431800" y="330200"/>
                        <a:ext cx="8240405" cy="5054600"/>
                      </a:xfrm>
                      <a:prstGeom prst="rect">
                        <a:avLst/>
                      </a:prstGeom>
                    </p:spPr>
                  </p:pic>
                </p:oleObj>
              </mc:Fallback>
            </mc:AlternateContent>
          </a:graphicData>
        </a:graphic>
      </p:graphicFrame>
      <p:pic>
        <p:nvPicPr>
          <p:cNvPr id="3" name="Picture 2"/>
          <p:cNvPicPr>
            <a:picLocks noChangeAspect="1"/>
          </p:cNvPicPr>
          <p:nvPr/>
        </p:nvPicPr>
        <p:blipFill>
          <a:blip r:embed="rId6"/>
          <a:stretch>
            <a:fillRect/>
          </a:stretch>
        </p:blipFill>
        <p:spPr>
          <a:xfrm>
            <a:off x="1041400" y="1530816"/>
            <a:ext cx="1676400" cy="491067"/>
          </a:xfrm>
          <a:prstGeom prst="rect">
            <a:avLst/>
          </a:prstGeom>
        </p:spPr>
      </p:pic>
      <p:sp>
        <p:nvSpPr>
          <p:cNvPr id="4" name="TextBox 3"/>
          <p:cNvSpPr txBox="1"/>
          <p:nvPr/>
        </p:nvSpPr>
        <p:spPr>
          <a:xfrm>
            <a:off x="607704" y="5499100"/>
            <a:ext cx="8064501" cy="830997"/>
          </a:xfrm>
          <a:prstGeom prst="rect">
            <a:avLst/>
          </a:prstGeom>
          <a:noFill/>
        </p:spPr>
        <p:txBody>
          <a:bodyPr wrap="square" rtlCol="0">
            <a:spAutoFit/>
          </a:bodyPr>
          <a:lstStyle/>
          <a:p>
            <a:r>
              <a:rPr lang="en-US" sz="2400" dirty="0">
                <a:solidFill>
                  <a:schemeClr val="bg1"/>
                </a:solidFill>
              </a:rPr>
              <a:t>“So I’m used to people being so hypersensitive that I kind of have to, like, become numb to it.  ‘cause you get so sick of it!”	</a:t>
            </a:r>
            <a:endParaRPr lang="en-US" dirty="0"/>
          </a:p>
        </p:txBody>
      </p:sp>
    </p:spTree>
    <p:extLst>
      <p:ext uri="{BB962C8B-B14F-4D97-AF65-F5344CB8AC3E}">
        <p14:creationId xmlns:p14="http://schemas.microsoft.com/office/powerpoint/2010/main" val="3787082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50273" y="292100"/>
          <a:ext cx="8517014" cy="5219700"/>
        </p:xfrm>
        <a:graphic>
          <a:graphicData uri="http://schemas.openxmlformats.org/presentationml/2006/ole">
            <mc:AlternateContent xmlns:mc="http://schemas.openxmlformats.org/markup-compatibility/2006">
              <mc:Choice xmlns:v="urn:schemas-microsoft-com:vml" Requires="v">
                <p:oleObj spid="_x0000_s19498" name="Document" r:id="rId4" imgW="6273800" imgH="3416300" progId="Word.Document.12">
                  <p:embed/>
                </p:oleObj>
              </mc:Choice>
              <mc:Fallback>
                <p:oleObj name="Document" r:id="rId4" imgW="6273800" imgH="3416300" progId="Word.Document.12">
                  <p:embed/>
                  <p:pic>
                    <p:nvPicPr>
                      <p:cNvPr id="2" name="Object 1"/>
                      <p:cNvPicPr/>
                      <p:nvPr/>
                    </p:nvPicPr>
                    <p:blipFill>
                      <a:blip r:embed="rId5"/>
                      <a:stretch>
                        <a:fillRect/>
                      </a:stretch>
                    </p:blipFill>
                    <p:spPr>
                      <a:xfrm>
                        <a:off x="350273" y="292100"/>
                        <a:ext cx="8517014" cy="5219700"/>
                      </a:xfrm>
                      <a:prstGeom prst="rect">
                        <a:avLst/>
                      </a:prstGeom>
                    </p:spPr>
                  </p:pic>
                </p:oleObj>
              </mc:Fallback>
            </mc:AlternateContent>
          </a:graphicData>
        </a:graphic>
      </p:graphicFrame>
      <p:pic>
        <p:nvPicPr>
          <p:cNvPr id="3" name="Picture 2"/>
          <p:cNvPicPr>
            <a:picLocks noChangeAspect="1"/>
          </p:cNvPicPr>
          <p:nvPr/>
        </p:nvPicPr>
        <p:blipFill>
          <a:blip r:embed="rId6"/>
          <a:stretch>
            <a:fillRect/>
          </a:stretch>
        </p:blipFill>
        <p:spPr>
          <a:xfrm>
            <a:off x="2872857" y="5733005"/>
            <a:ext cx="3145021" cy="912056"/>
          </a:xfrm>
          <a:prstGeom prst="rect">
            <a:avLst/>
          </a:prstGeom>
        </p:spPr>
      </p:pic>
    </p:spTree>
    <p:extLst>
      <p:ext uri="{BB962C8B-B14F-4D97-AF65-F5344CB8AC3E}">
        <p14:creationId xmlns:p14="http://schemas.microsoft.com/office/powerpoint/2010/main" val="2571934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iceberg_3">
            <a:extLst>
              <a:ext uri="{FF2B5EF4-FFF2-40B4-BE49-F238E27FC236}">
                <a16:creationId xmlns:a16="http://schemas.microsoft.com/office/drawing/2014/main" id="{363C81DC-4CD8-F44A-93C3-4B78DD66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824" y="0"/>
            <a:ext cx="5153258" cy="68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7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17500" y="317500"/>
          <a:ext cx="8483851" cy="5077687"/>
        </p:xfrm>
        <a:graphic>
          <a:graphicData uri="http://schemas.openxmlformats.org/presentationml/2006/ole">
            <mc:AlternateContent xmlns:mc="http://schemas.openxmlformats.org/markup-compatibility/2006">
              <mc:Choice xmlns:v="urn:schemas-microsoft-com:vml" Requires="v">
                <p:oleObj spid="_x0000_s20522" name="Document" r:id="rId4" imgW="6299200" imgH="3949700" progId="Word.Document.12">
                  <p:embed/>
                </p:oleObj>
              </mc:Choice>
              <mc:Fallback>
                <p:oleObj name="Document" r:id="rId4" imgW="6299200" imgH="3949700" progId="Word.Document.12">
                  <p:embed/>
                  <p:pic>
                    <p:nvPicPr>
                      <p:cNvPr id="2" name="Object 1"/>
                      <p:cNvPicPr/>
                      <p:nvPr/>
                    </p:nvPicPr>
                    <p:blipFill>
                      <a:blip r:embed="rId5"/>
                      <a:stretch>
                        <a:fillRect/>
                      </a:stretch>
                    </p:blipFill>
                    <p:spPr>
                      <a:xfrm>
                        <a:off x="317500" y="317500"/>
                        <a:ext cx="8483851" cy="5077687"/>
                      </a:xfrm>
                      <a:prstGeom prst="rect">
                        <a:avLst/>
                      </a:prstGeom>
                    </p:spPr>
                  </p:pic>
                </p:oleObj>
              </mc:Fallback>
            </mc:AlternateContent>
          </a:graphicData>
        </a:graphic>
      </p:graphicFrame>
      <p:pic>
        <p:nvPicPr>
          <p:cNvPr id="3" name="Picture 2"/>
          <p:cNvPicPr>
            <a:picLocks noChangeAspect="1"/>
          </p:cNvPicPr>
          <p:nvPr/>
        </p:nvPicPr>
        <p:blipFill>
          <a:blip r:embed="rId6"/>
          <a:stretch>
            <a:fillRect/>
          </a:stretch>
        </p:blipFill>
        <p:spPr>
          <a:xfrm>
            <a:off x="2993820" y="5609642"/>
            <a:ext cx="3211121" cy="899114"/>
          </a:xfrm>
          <a:prstGeom prst="rect">
            <a:avLst/>
          </a:prstGeom>
        </p:spPr>
      </p:pic>
    </p:spTree>
    <p:extLst>
      <p:ext uri="{BB962C8B-B14F-4D97-AF65-F5344CB8AC3E}">
        <p14:creationId xmlns:p14="http://schemas.microsoft.com/office/powerpoint/2010/main" val="616648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descr="ProcessPTTWhite.pdf"/>
          <p:cNvPicPr>
            <a:picLocks noChangeAspect="1"/>
          </p:cNvPicPr>
          <p:nvPr/>
        </p:nvPicPr>
        <p:blipFill rotWithShape="1">
          <a:blip r:embed="rId3">
            <a:extLst>
              <a:ext uri="{28A0092B-C50C-407E-A947-70E740481C1C}">
                <a14:useLocalDpi xmlns:a14="http://schemas.microsoft.com/office/drawing/2010/main" val="0"/>
              </a:ext>
            </a:extLst>
          </a:blip>
          <a:srcRect b="39266"/>
          <a:stretch/>
        </p:blipFill>
        <p:spPr>
          <a:xfrm>
            <a:off x="1041400" y="518886"/>
            <a:ext cx="7061200" cy="5549900"/>
          </a:xfrm>
          <a:prstGeom prst="rect">
            <a:avLst/>
          </a:prstGeom>
        </p:spPr>
      </p:pic>
    </p:spTree>
    <p:extLst>
      <p:ext uri="{BB962C8B-B14F-4D97-AF65-F5344CB8AC3E}">
        <p14:creationId xmlns:p14="http://schemas.microsoft.com/office/powerpoint/2010/main" val="1976072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685058" y="2073017"/>
            <a:ext cx="7773884" cy="1169551"/>
          </a:xfrm>
          <a:prstGeom prst="rect">
            <a:avLst/>
          </a:prstGeom>
        </p:spPr>
        <p:txBody>
          <a:bodyPr wrap="square">
            <a:spAutoFit/>
          </a:bodyPr>
          <a:lstStyle/>
          <a:p>
            <a:endParaRPr lang="en-US" sz="2000" dirty="0">
              <a:solidFill>
                <a:schemeClr val="bg1"/>
              </a:solidFill>
              <a:latin typeface="itc-avant-garde-gothic-pro"/>
            </a:endParaRPr>
          </a:p>
          <a:p>
            <a:pPr marL="457200" indent="-457200">
              <a:buAutoNum type="arabicPeriod" startAt="4"/>
            </a:pPr>
            <a:r>
              <a:rPr lang="en-US" sz="2000" dirty="0">
                <a:solidFill>
                  <a:schemeClr val="bg1"/>
                </a:solidFill>
                <a:latin typeface="itc-avant-garde-gothic-pro"/>
              </a:rPr>
              <a:t>How can we </a:t>
            </a:r>
            <a:r>
              <a:rPr lang="en-US" sz="2000" i="1" dirty="0">
                <a:solidFill>
                  <a:srgbClr val="FFFF00"/>
                </a:solidFill>
                <a:latin typeface="itc-avant-garde-gothic-pro"/>
              </a:rPr>
              <a:t>destabilise</a:t>
            </a:r>
            <a:r>
              <a:rPr lang="en-US" sz="2000" dirty="0">
                <a:solidFill>
                  <a:schemeClr val="bg1"/>
                </a:solidFill>
                <a:latin typeface="itc-avant-garde-gothic-pro"/>
              </a:rPr>
              <a:t> the ideology and belief system of race? </a:t>
            </a:r>
          </a:p>
          <a:p>
            <a:pPr marL="457200" indent="-457200">
              <a:buAutoNum type="arabicPeriod" startAt="4"/>
            </a:pPr>
            <a:endParaRPr lang="en-US" sz="1000" dirty="0">
              <a:solidFill>
                <a:schemeClr val="bg1"/>
              </a:solidFill>
              <a:latin typeface="itc-avant-garde-gothic-pro"/>
            </a:endParaRPr>
          </a:p>
          <a:p>
            <a:endParaRPr lang="en-US" sz="2000" dirty="0">
              <a:solidFill>
                <a:schemeClr val="bg1"/>
              </a:solidFill>
            </a:endParaRPr>
          </a:p>
        </p:txBody>
      </p:sp>
    </p:spTree>
    <p:extLst>
      <p:ext uri="{BB962C8B-B14F-4D97-AF65-F5344CB8AC3E}">
        <p14:creationId xmlns:p14="http://schemas.microsoft.com/office/powerpoint/2010/main" val="1285177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6697" y="1582340"/>
            <a:ext cx="6398603" cy="3693319"/>
          </a:xfrm>
          <a:prstGeom prst="rect">
            <a:avLst/>
          </a:prstGeom>
        </p:spPr>
        <p:txBody>
          <a:bodyPr wrap="square">
            <a:spAutoFit/>
          </a:bodyPr>
          <a:lstStyle/>
          <a:p>
            <a:r>
              <a:rPr lang="en-US" dirty="0">
                <a:solidFill>
                  <a:srgbClr val="FFFFFF"/>
                </a:solidFill>
              </a:rPr>
              <a:t> </a:t>
            </a:r>
            <a:r>
              <a:rPr lang="en-US" b="1" i="1" dirty="0">
                <a:solidFill>
                  <a:srgbClr val="FFFFFF"/>
                </a:solidFill>
              </a:rPr>
              <a:t>The Nature of Race: How Scientists Think and Teach About Human Difference</a:t>
            </a:r>
            <a:r>
              <a:rPr lang="en-US" dirty="0">
                <a:solidFill>
                  <a:srgbClr val="FFFFFF"/>
                </a:solidFill>
              </a:rPr>
              <a:t>. </a:t>
            </a:r>
          </a:p>
          <a:p>
            <a:endParaRPr lang="en-US" dirty="0">
              <a:solidFill>
                <a:srgbClr val="FFFFFF"/>
              </a:solidFill>
            </a:endParaRPr>
          </a:p>
          <a:p>
            <a:r>
              <a:rPr lang="en-US" dirty="0">
                <a:solidFill>
                  <a:srgbClr val="FFFFFF"/>
                </a:solidFill>
              </a:rPr>
              <a:t>Constructivism and anti-essentialism have hardly conquered the academy (despite repeated claims to that effect), even in my highly particular sample where anthropologists make up half the interviewees. In contrast, </a:t>
            </a:r>
            <a:r>
              <a:rPr lang="en-US" dirty="0">
                <a:solidFill>
                  <a:srgbClr val="FFFF00"/>
                </a:solidFill>
              </a:rPr>
              <a:t>the essentialist proposition that races are biologically grounded entities remains a compelling view for many contemporary scientists.</a:t>
            </a:r>
            <a:r>
              <a:rPr lang="en-US" dirty="0">
                <a:solidFill>
                  <a:srgbClr val="FFFFFF"/>
                </a:solidFill>
              </a:rPr>
              <a:t> </a:t>
            </a:r>
            <a:r>
              <a:rPr lang="en-US" sz="1600" dirty="0">
                <a:solidFill>
                  <a:srgbClr val="FFFFFF"/>
                </a:solidFill>
              </a:rPr>
              <a:t>- Ann Morning, 2011</a:t>
            </a: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FF"/>
                </a:solidFill>
              </a:rPr>
              <a:t> </a:t>
            </a:r>
          </a:p>
        </p:txBody>
      </p:sp>
    </p:spTree>
    <p:extLst>
      <p:ext uri="{BB962C8B-B14F-4D97-AF65-F5344CB8AC3E}">
        <p14:creationId xmlns:p14="http://schemas.microsoft.com/office/powerpoint/2010/main" val="306696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40119" cy="2434518"/>
          </a:xfrm>
          <a:prstGeom prst="rect">
            <a:avLst/>
          </a:prstGeom>
        </p:spPr>
      </p:pic>
      <p:pic>
        <p:nvPicPr>
          <p:cNvPr id="4" name="Picture 3"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518"/>
            <a:ext cx="3040119" cy="2277155"/>
          </a:xfrm>
          <a:prstGeom prst="rect">
            <a:avLst/>
          </a:prstGeom>
        </p:spPr>
      </p:pic>
      <p:pic>
        <p:nvPicPr>
          <p:cNvPr id="5" name="Picture 4"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1673"/>
            <a:ext cx="3040119" cy="2023061"/>
          </a:xfrm>
          <a:prstGeom prst="rect">
            <a:avLst/>
          </a:prstGeom>
        </p:spPr>
      </p:pic>
      <p:sp>
        <p:nvSpPr>
          <p:cNvPr id="6" name="Rectangle 5"/>
          <p:cNvSpPr/>
          <p:nvPr/>
        </p:nvSpPr>
        <p:spPr>
          <a:xfrm>
            <a:off x="3429000" y="1082472"/>
            <a:ext cx="5191423" cy="3877984"/>
          </a:xfrm>
          <a:prstGeom prst="rect">
            <a:avLst/>
          </a:prstGeom>
        </p:spPr>
        <p:txBody>
          <a:bodyPr wrap="square">
            <a:spAutoFit/>
          </a:bodyPr>
          <a:lstStyle/>
          <a:p>
            <a:r>
              <a:rPr lang="en-US" sz="2000" dirty="0">
                <a:solidFill>
                  <a:srgbClr val="FFFFFF"/>
                </a:solidFill>
              </a:rPr>
              <a:t>Proponents will argue race is a placeholder—a crude marker of variation that might as well be used until better markers (genetic or environmental) for differential responses are identified and cost effective genetic screening technologies become available. </a:t>
            </a:r>
          </a:p>
          <a:p>
            <a:endParaRPr lang="en-US" sz="2000" dirty="0">
              <a:solidFill>
                <a:srgbClr val="FFFFFF"/>
              </a:solidFill>
            </a:endParaRPr>
          </a:p>
          <a:p>
            <a:r>
              <a:rPr lang="en-US" sz="2000" dirty="0">
                <a:solidFill>
                  <a:srgbClr val="FFFFFF"/>
                </a:solidFill>
              </a:rPr>
              <a:t>But scientifically, race is a meaningless marker of anything. Pooling people in race silos is akin to zoologists grouping raccoons, tigers and okapis on the basis that they are all stripey.</a:t>
            </a:r>
          </a:p>
          <a:p>
            <a:endParaRPr lang="en-US" sz="1200" dirty="0">
              <a:solidFill>
                <a:srgbClr val="FFFFFF"/>
              </a:solidFill>
            </a:endParaRPr>
          </a:p>
          <a:p>
            <a:r>
              <a:rPr lang="en-US" sz="1400" dirty="0">
                <a:solidFill>
                  <a:srgbClr val="FFFFFF"/>
                </a:solidFill>
              </a:rPr>
              <a:t>                   </a:t>
            </a:r>
            <a:r>
              <a:rPr lang="en-US" sz="1200" dirty="0">
                <a:solidFill>
                  <a:srgbClr val="FFFFFF"/>
                </a:solidFill>
              </a:rPr>
              <a:t>-NATURE BIOTECHNOLOGY VOLUME 23 NUMBER 8 AUGUST 2005</a:t>
            </a:r>
          </a:p>
        </p:txBody>
      </p:sp>
    </p:spTree>
    <p:extLst>
      <p:ext uri="{BB962C8B-B14F-4D97-AF65-F5344CB8AC3E}">
        <p14:creationId xmlns:p14="http://schemas.microsoft.com/office/powerpoint/2010/main" val="792282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C307C-6068-7B48-9222-320E736580D6}"/>
              </a:ext>
            </a:extLst>
          </p:cNvPr>
          <p:cNvSpPr/>
          <p:nvPr/>
        </p:nvSpPr>
        <p:spPr>
          <a:xfrm>
            <a:off x="865415" y="872928"/>
            <a:ext cx="7968343" cy="4431983"/>
          </a:xfrm>
          <a:prstGeom prst="rect">
            <a:avLst/>
          </a:prstGeom>
        </p:spPr>
        <p:txBody>
          <a:bodyPr wrap="square">
            <a:spAutoFit/>
          </a:bodyPr>
          <a:lstStyle/>
          <a:p>
            <a:r>
              <a:rPr lang="en-US" sz="2400" dirty="0">
                <a:solidFill>
                  <a:schemeClr val="bg1"/>
                </a:solidFill>
              </a:rPr>
              <a:t>The common experiences shared in [the] black community provide the basis for </a:t>
            </a:r>
            <a:r>
              <a:rPr lang="en-US" sz="2400" dirty="0">
                <a:solidFill>
                  <a:srgbClr val="FFFF00"/>
                </a:solidFill>
              </a:rPr>
              <a:t>ethnic </a:t>
            </a:r>
            <a:r>
              <a:rPr lang="en-US" sz="2400" dirty="0">
                <a:solidFill>
                  <a:schemeClr val="bg1"/>
                </a:solidFill>
              </a:rPr>
              <a:t>unity and pride and for political and other organized efforts </a:t>
            </a:r>
            <a:r>
              <a:rPr lang="en-US" sz="2400" dirty="0">
                <a:solidFill>
                  <a:srgbClr val="FFFF00"/>
                </a:solidFill>
              </a:rPr>
              <a:t>to protect and help its members</a:t>
            </a:r>
            <a:r>
              <a:rPr lang="en-US" sz="2400" dirty="0">
                <a:solidFill>
                  <a:schemeClr val="bg1"/>
                </a:solidFill>
              </a:rPr>
              <a:t>. </a:t>
            </a:r>
          </a:p>
          <a:p>
            <a:endParaRPr lang="en-US" sz="2400" dirty="0">
              <a:solidFill>
                <a:schemeClr val="bg1"/>
              </a:solidFill>
            </a:endParaRPr>
          </a:p>
          <a:p>
            <a:r>
              <a:rPr lang="en-US" sz="2400" dirty="0">
                <a:solidFill>
                  <a:schemeClr val="bg1"/>
                </a:solidFill>
              </a:rPr>
              <a:t>The suggestion today that the one-drop rule is an arbitrary social construction that could be changed sounds to the black community like a dangerous idea.</a:t>
            </a:r>
          </a:p>
          <a:p>
            <a:endParaRPr lang="en-US" sz="2400" dirty="0">
              <a:solidFill>
                <a:schemeClr val="bg1"/>
              </a:solidFill>
            </a:endParaRPr>
          </a:p>
          <a:p>
            <a:r>
              <a:rPr lang="en-US" sz="2400" dirty="0">
                <a:solidFill>
                  <a:schemeClr val="bg1"/>
                </a:solidFill>
              </a:rPr>
              <a:t>American blacks now feel they have an important vested interest in a rule that has for centuries been a key instrument in their oppression. </a:t>
            </a:r>
            <a:r>
              <a:rPr lang="en-US" sz="1600" dirty="0">
                <a:solidFill>
                  <a:schemeClr val="bg1"/>
                </a:solidFill>
              </a:rPr>
              <a:t>– J. Davis, 2008</a:t>
            </a:r>
          </a:p>
          <a:p>
            <a:endParaRPr lang="en-US" dirty="0"/>
          </a:p>
        </p:txBody>
      </p:sp>
    </p:spTree>
    <p:extLst>
      <p:ext uri="{BB962C8B-B14F-4D97-AF65-F5344CB8AC3E}">
        <p14:creationId xmlns:p14="http://schemas.microsoft.com/office/powerpoint/2010/main" val="80500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16 at 10.03.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136" y="0"/>
            <a:ext cx="6266793" cy="6858000"/>
          </a:xfrm>
          <a:prstGeom prst="rect">
            <a:avLst/>
          </a:prstGeom>
        </p:spPr>
      </p:pic>
    </p:spTree>
    <p:extLst>
      <p:ext uri="{BB962C8B-B14F-4D97-AF65-F5344CB8AC3E}">
        <p14:creationId xmlns:p14="http://schemas.microsoft.com/office/powerpoint/2010/main" val="1396275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endParaRPr lang="en-US" sz="2400" dirty="0"/>
                    </a:p>
                  </a:txBody>
                  <a:tcPr/>
                </a:tc>
                <a:extLst>
                  <a:ext uri="{0D108BD9-81ED-4DB2-BD59-A6C34878D82A}">
                    <a16:rowId xmlns:a16="http://schemas.microsoft.com/office/drawing/2014/main" val="10001"/>
                  </a:ext>
                </a:extLst>
              </a:tr>
              <a:tr h="1280771">
                <a:tc>
                  <a:txBody>
                    <a:bodyPr/>
                    <a:lstStyle/>
                    <a:p>
                      <a:endParaRPr lang="en-US" sz="2400" dirty="0"/>
                    </a:p>
                  </a:txBody>
                  <a:tcPr/>
                </a:tc>
                <a:extLst>
                  <a:ext uri="{0D108BD9-81ED-4DB2-BD59-A6C34878D82A}">
                    <a16:rowId xmlns:a16="http://schemas.microsoft.com/office/drawing/2014/main" val="10002"/>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3"/>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4"/>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5"/>
                  </a:ext>
                </a:extLst>
              </a:tr>
            </a:tbl>
          </a:graphicData>
        </a:graphic>
      </p:graphicFrame>
      <p:sp>
        <p:nvSpPr>
          <p:cNvPr id="4" name="Date Placeholder 3"/>
          <p:cNvSpPr>
            <a:spLocks noGrp="1"/>
          </p:cNvSpPr>
          <p:nvPr>
            <p:ph type="dt" sz="half" idx="10"/>
          </p:nvPr>
        </p:nvSpPr>
        <p:spPr/>
        <p:txBody>
          <a:bodyPr/>
          <a:lstStyle/>
          <a:p>
            <a:r>
              <a:rPr lang="en-US"/>
              <a:t>6/13/19</a:t>
            </a:r>
          </a:p>
        </p:txBody>
      </p:sp>
      <p:sp>
        <p:nvSpPr>
          <p:cNvPr id="5" name="Footer Placeholder 4"/>
          <p:cNvSpPr>
            <a:spLocks noGrp="1"/>
          </p:cNvSpPr>
          <p:nvPr>
            <p:ph type="ftr" sz="quarter" idx="11"/>
          </p:nvPr>
        </p:nvSpPr>
        <p:spPr/>
        <p:txBody>
          <a:bodyPr/>
          <a:lstStyle/>
          <a:p>
            <a:r>
              <a:rPr lang="en-US"/>
              <a:t>www.carloshoyt.com</a:t>
            </a:r>
          </a:p>
        </p:txBody>
      </p:sp>
      <p:sp>
        <p:nvSpPr>
          <p:cNvPr id="6" name="Slide Number Placeholder 5"/>
          <p:cNvSpPr>
            <a:spLocks noGrp="1"/>
          </p:cNvSpPr>
          <p:nvPr>
            <p:ph type="sldNum" sz="quarter" idx="12"/>
          </p:nvPr>
        </p:nvSpPr>
        <p:spPr/>
        <p:txBody>
          <a:bodyPr/>
          <a:lstStyle/>
          <a:p>
            <a:fld id="{B91E5A83-1FF2-C144-8926-2CBB5ADA705C}" type="slidenum">
              <a:rPr lang="en-US" smtClean="0"/>
              <a:t>47</a:t>
            </a:fld>
            <a:endParaRPr lang="en-US"/>
          </a:p>
        </p:txBody>
      </p:sp>
    </p:spTree>
    <p:extLst>
      <p:ext uri="{BB962C8B-B14F-4D97-AF65-F5344CB8AC3E}">
        <p14:creationId xmlns:p14="http://schemas.microsoft.com/office/powerpoint/2010/main" val="1627928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r>
                        <a:rPr lang="en-US" sz="2400" b="1" kern="1200" dirty="0">
                          <a:solidFill>
                            <a:schemeClr val="dk1"/>
                          </a:solidFill>
                          <a:effectLst/>
                          <a:latin typeface="+mn-lt"/>
                          <a:ea typeface="+mn-ea"/>
                          <a:cs typeface="+mn-cs"/>
                        </a:rPr>
                        <a:t>1. Select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some human characteristics as meaningful signs of racial difference.</a:t>
                      </a:r>
                      <a:r>
                        <a:rPr lang="en-US" sz="2400" dirty="0">
                          <a:effectLst/>
                        </a:rPr>
                        <a:t> </a:t>
                      </a:r>
                      <a:endParaRPr lang="en-US" sz="2400" dirty="0"/>
                    </a:p>
                  </a:txBody>
                  <a:tcPr/>
                </a:tc>
                <a:extLst>
                  <a:ext uri="{0D108BD9-81ED-4DB2-BD59-A6C34878D82A}">
                    <a16:rowId xmlns:a16="http://schemas.microsoft.com/office/drawing/2014/main" val="10001"/>
                  </a:ext>
                </a:extLst>
              </a:tr>
              <a:tr h="1280771">
                <a:tc>
                  <a:txBody>
                    <a:bodyPr/>
                    <a:lstStyle/>
                    <a:p>
                      <a:endParaRPr lang="en-US" sz="2400" dirty="0"/>
                    </a:p>
                  </a:txBody>
                  <a:tcPr/>
                </a:tc>
                <a:extLst>
                  <a:ext uri="{0D108BD9-81ED-4DB2-BD59-A6C34878D82A}">
                    <a16:rowId xmlns:a16="http://schemas.microsoft.com/office/drawing/2014/main" val="10002"/>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3"/>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4"/>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5"/>
                  </a:ext>
                </a:extLst>
              </a:tr>
            </a:tbl>
          </a:graphicData>
        </a:graphic>
      </p:graphicFrame>
      <p:sp>
        <p:nvSpPr>
          <p:cNvPr id="2" name="Date Placeholder 1"/>
          <p:cNvSpPr>
            <a:spLocks noGrp="1"/>
          </p:cNvSpPr>
          <p:nvPr>
            <p:ph type="dt" sz="half" idx="10"/>
          </p:nvPr>
        </p:nvSpPr>
        <p:spPr/>
        <p:txBody>
          <a:bodyPr/>
          <a:lstStyle/>
          <a:p>
            <a:r>
              <a:rPr lang="en-US"/>
              <a:t>6/13/19</a:t>
            </a:r>
          </a:p>
        </p:txBody>
      </p:sp>
      <p:sp>
        <p:nvSpPr>
          <p:cNvPr id="4" name="Footer Placeholder 3"/>
          <p:cNvSpPr>
            <a:spLocks noGrp="1"/>
          </p:cNvSpPr>
          <p:nvPr>
            <p:ph type="ftr" sz="quarter" idx="11"/>
          </p:nvPr>
        </p:nvSpPr>
        <p:spPr/>
        <p:txBody>
          <a:bodyPr/>
          <a:lstStyle/>
          <a:p>
            <a:r>
              <a:rPr lang="en-US"/>
              <a:t>www.carloshoyt.com</a:t>
            </a:r>
          </a:p>
        </p:txBody>
      </p:sp>
      <p:sp>
        <p:nvSpPr>
          <p:cNvPr id="5" name="Slide Number Placeholder 4"/>
          <p:cNvSpPr>
            <a:spLocks noGrp="1"/>
          </p:cNvSpPr>
          <p:nvPr>
            <p:ph type="sldNum" sz="quarter" idx="12"/>
          </p:nvPr>
        </p:nvSpPr>
        <p:spPr/>
        <p:txBody>
          <a:bodyPr/>
          <a:lstStyle/>
          <a:p>
            <a:fld id="{B91E5A83-1FF2-C144-8926-2CBB5ADA705C}" type="slidenum">
              <a:rPr lang="en-US" smtClean="0"/>
              <a:t>48</a:t>
            </a:fld>
            <a:endParaRPr lang="en-US"/>
          </a:p>
        </p:txBody>
      </p:sp>
    </p:spTree>
    <p:extLst>
      <p:ext uri="{BB962C8B-B14F-4D97-AF65-F5344CB8AC3E}">
        <p14:creationId xmlns:p14="http://schemas.microsoft.com/office/powerpoint/2010/main" val="1417120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r>
                        <a:rPr lang="en-US" sz="2400" b="1" kern="1200" dirty="0">
                          <a:solidFill>
                            <a:schemeClr val="dk1"/>
                          </a:solidFill>
                          <a:effectLst/>
                          <a:latin typeface="+mn-lt"/>
                          <a:ea typeface="+mn-ea"/>
                          <a:cs typeface="+mn-cs"/>
                        </a:rPr>
                        <a:t>1. Select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some human characteristics as meaningful signs of racial difference.</a:t>
                      </a:r>
                      <a:r>
                        <a:rPr lang="en-US" sz="2400" dirty="0">
                          <a:effectLst/>
                        </a:rPr>
                        <a:t> </a:t>
                      </a:r>
                      <a:endParaRPr lang="en-US" sz="2400" dirty="0"/>
                    </a:p>
                  </a:txBody>
                  <a:tcPr/>
                </a:tc>
                <a:extLst>
                  <a:ext uri="{0D108BD9-81ED-4DB2-BD59-A6C34878D82A}">
                    <a16:rowId xmlns:a16="http://schemas.microsoft.com/office/drawing/2014/main" val="10001"/>
                  </a:ext>
                </a:extLst>
              </a:tr>
              <a:tr h="1280771">
                <a:tc>
                  <a:txBody>
                    <a:bodyPr/>
                    <a:lstStyle/>
                    <a:p>
                      <a:r>
                        <a:rPr lang="en-US" sz="2400" b="1" kern="1200" dirty="0">
                          <a:solidFill>
                            <a:schemeClr val="dk1"/>
                          </a:solidFill>
                          <a:effectLst/>
                          <a:latin typeface="+mn-lt"/>
                          <a:ea typeface="+mn-ea"/>
                          <a:cs typeface="+mn-cs"/>
                        </a:rPr>
                        <a:t>2. Sort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into subpopulations based on selected distinctions.</a:t>
                      </a:r>
                      <a:r>
                        <a:rPr lang="en-US" sz="2400" dirty="0">
                          <a:effectLst/>
                        </a:rPr>
                        <a:t> </a:t>
                      </a:r>
                      <a:endParaRPr lang="en-US" sz="2400" dirty="0"/>
                    </a:p>
                  </a:txBody>
                  <a:tcPr/>
                </a:tc>
                <a:extLst>
                  <a:ext uri="{0D108BD9-81ED-4DB2-BD59-A6C34878D82A}">
                    <a16:rowId xmlns:a16="http://schemas.microsoft.com/office/drawing/2014/main" val="10002"/>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3"/>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4"/>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5"/>
                  </a:ext>
                </a:extLst>
              </a:tr>
            </a:tbl>
          </a:graphicData>
        </a:graphic>
      </p:graphicFrame>
      <p:sp>
        <p:nvSpPr>
          <p:cNvPr id="2" name="Date Placeholder 1"/>
          <p:cNvSpPr>
            <a:spLocks noGrp="1"/>
          </p:cNvSpPr>
          <p:nvPr>
            <p:ph type="dt" sz="half" idx="10"/>
          </p:nvPr>
        </p:nvSpPr>
        <p:spPr/>
        <p:txBody>
          <a:bodyPr/>
          <a:lstStyle/>
          <a:p>
            <a:r>
              <a:rPr lang="en-US"/>
              <a:t>6/13/19</a:t>
            </a:r>
          </a:p>
        </p:txBody>
      </p:sp>
      <p:sp>
        <p:nvSpPr>
          <p:cNvPr id="4" name="Footer Placeholder 3"/>
          <p:cNvSpPr>
            <a:spLocks noGrp="1"/>
          </p:cNvSpPr>
          <p:nvPr>
            <p:ph type="ftr" sz="quarter" idx="11"/>
          </p:nvPr>
        </p:nvSpPr>
        <p:spPr/>
        <p:txBody>
          <a:bodyPr/>
          <a:lstStyle/>
          <a:p>
            <a:r>
              <a:rPr lang="en-US"/>
              <a:t>www.carloshoyt.com</a:t>
            </a:r>
          </a:p>
        </p:txBody>
      </p:sp>
      <p:sp>
        <p:nvSpPr>
          <p:cNvPr id="5" name="Slide Number Placeholder 4"/>
          <p:cNvSpPr>
            <a:spLocks noGrp="1"/>
          </p:cNvSpPr>
          <p:nvPr>
            <p:ph type="sldNum" sz="quarter" idx="12"/>
          </p:nvPr>
        </p:nvSpPr>
        <p:spPr/>
        <p:txBody>
          <a:bodyPr/>
          <a:lstStyle/>
          <a:p>
            <a:fld id="{B91E5A83-1FF2-C144-8926-2CBB5ADA705C}" type="slidenum">
              <a:rPr lang="en-US" smtClean="0"/>
              <a:t>49</a:t>
            </a:fld>
            <a:endParaRPr lang="en-US"/>
          </a:p>
        </p:txBody>
      </p:sp>
    </p:spTree>
    <p:extLst>
      <p:ext uri="{BB962C8B-B14F-4D97-AF65-F5344CB8AC3E}">
        <p14:creationId xmlns:p14="http://schemas.microsoft.com/office/powerpoint/2010/main" val="212332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685058" y="521803"/>
            <a:ext cx="7773884" cy="6093976"/>
          </a:xfrm>
          <a:prstGeom prst="rect">
            <a:avLst/>
          </a:prstGeom>
        </p:spPr>
        <p:txBody>
          <a:bodyPr wrap="square">
            <a:spAutoFit/>
          </a:bodyPr>
          <a:lstStyle/>
          <a:p>
            <a:pPr marL="457200" indent="-457200">
              <a:buFont typeface="+mj-lt"/>
              <a:buAutoNum type="arabicPeriod"/>
            </a:pPr>
            <a:r>
              <a:rPr lang="en-US" sz="2000" dirty="0">
                <a:solidFill>
                  <a:schemeClr val="bg1"/>
                </a:solidFill>
                <a:latin typeface="itc-avant-garde-gothic-pro"/>
              </a:rPr>
              <a:t>What is the meaning and origin of race? </a:t>
            </a:r>
          </a:p>
          <a:p>
            <a:pPr marL="457200" indent="-457200">
              <a:buFont typeface="+mj-lt"/>
              <a:buAutoNum type="arabicPeriod"/>
            </a:pPr>
            <a:endParaRPr lang="en-US" sz="2000" dirty="0">
              <a:solidFill>
                <a:schemeClr val="bg1"/>
              </a:solidFill>
              <a:latin typeface="itc-avant-garde-gothic-pro"/>
            </a:endParaRPr>
          </a:p>
          <a:p>
            <a:pPr marL="457200" indent="-457200">
              <a:buFont typeface="+mj-lt"/>
              <a:buAutoNum type="arabicPeriod"/>
            </a:pPr>
            <a:r>
              <a:rPr lang="en-US" sz="2000" dirty="0">
                <a:solidFill>
                  <a:schemeClr val="bg1"/>
                </a:solidFill>
                <a:latin typeface="itc-avant-garde-gothic-pro"/>
              </a:rPr>
              <a:t>What does it mean to challenge the idea of race – to transcend race? </a:t>
            </a:r>
          </a:p>
          <a:p>
            <a:pPr marL="457200" indent="-457200">
              <a:buFont typeface="+mj-lt"/>
              <a:buAutoNum type="arabicPeriod"/>
            </a:pPr>
            <a:endParaRPr lang="en-US" sz="2000" dirty="0">
              <a:solidFill>
                <a:schemeClr val="bg1"/>
              </a:solidFill>
              <a:latin typeface="itc-avant-garde-gothic-pro"/>
            </a:endParaRPr>
          </a:p>
          <a:p>
            <a:pPr marL="457200" indent="-457200">
              <a:buFont typeface="+mj-lt"/>
              <a:buAutoNum type="arabicPeriod"/>
            </a:pPr>
            <a:r>
              <a:rPr lang="en-US" sz="2000" dirty="0">
                <a:solidFill>
                  <a:schemeClr val="bg1"/>
                </a:solidFill>
                <a:latin typeface="itc-avant-garde-gothic-pro"/>
              </a:rPr>
              <a:t>What does it entail for a person to refuse to accept his or her racial designation? </a:t>
            </a:r>
          </a:p>
          <a:p>
            <a:endParaRPr lang="en-US" sz="2000" dirty="0">
              <a:solidFill>
                <a:schemeClr val="bg1"/>
              </a:solidFill>
              <a:latin typeface="itc-avant-garde-gothic-pro"/>
            </a:endParaRPr>
          </a:p>
          <a:p>
            <a:pPr marL="457200" indent="-457200">
              <a:buAutoNum type="arabicPeriod" startAt="4"/>
            </a:pPr>
            <a:r>
              <a:rPr lang="en-US" sz="2000" dirty="0">
                <a:solidFill>
                  <a:schemeClr val="bg1"/>
                </a:solidFill>
                <a:latin typeface="itc-avant-garde-gothic-pro"/>
              </a:rPr>
              <a:t>How can we </a:t>
            </a:r>
            <a:r>
              <a:rPr lang="en-US" sz="2000" i="1" dirty="0">
                <a:solidFill>
                  <a:srgbClr val="FFFF00"/>
                </a:solidFill>
                <a:latin typeface="itc-avant-garde-gothic-pro"/>
              </a:rPr>
              <a:t>destabilise</a:t>
            </a:r>
            <a:r>
              <a:rPr lang="en-US" sz="2000" dirty="0">
                <a:solidFill>
                  <a:schemeClr val="bg1"/>
                </a:solidFill>
                <a:latin typeface="itc-avant-garde-gothic-pro"/>
              </a:rPr>
              <a:t> the ideology and belief system of race? </a:t>
            </a:r>
          </a:p>
          <a:p>
            <a:pPr marL="457200" indent="-457200">
              <a:buAutoNum type="arabicPeriod" startAt="4"/>
            </a:pPr>
            <a:endParaRPr lang="en-US" sz="1000" dirty="0">
              <a:solidFill>
                <a:schemeClr val="bg1"/>
              </a:solidFill>
              <a:latin typeface="itc-avant-garde-gothic-pro"/>
            </a:endParaRPr>
          </a:p>
          <a:p>
            <a:pPr algn="ctr"/>
            <a:r>
              <a:rPr lang="en-US" sz="2000" dirty="0">
                <a:solidFill>
                  <a:schemeClr val="bg1"/>
                </a:solidFill>
                <a:latin typeface="itc-avant-garde-gothic-pro"/>
              </a:rPr>
              <a:t>--------------------------------------------------------------------------------------</a:t>
            </a:r>
          </a:p>
          <a:p>
            <a:pPr algn="ctr"/>
            <a:endParaRPr lang="en-US" sz="1000" dirty="0">
              <a:solidFill>
                <a:schemeClr val="bg1"/>
              </a:solidFill>
              <a:latin typeface="itc-avant-garde-gothic-pro"/>
            </a:endParaRPr>
          </a:p>
          <a:p>
            <a:pPr marL="457200" indent="-457200">
              <a:buAutoNum type="arabicPeriod" startAt="5"/>
            </a:pPr>
            <a:r>
              <a:rPr lang="en-US" sz="2000" dirty="0">
                <a:solidFill>
                  <a:schemeClr val="bg1"/>
                </a:solidFill>
                <a:latin typeface="itc-avant-garde-gothic-pro"/>
              </a:rPr>
              <a:t>What possibilities for human relationships exist beyond the boundary of race? </a:t>
            </a:r>
          </a:p>
          <a:p>
            <a:pPr marL="457200" indent="-457200">
              <a:buFont typeface="+mj-lt"/>
              <a:buAutoNum type="arabicPeriod"/>
            </a:pPr>
            <a:endParaRPr lang="en-US" sz="2000" dirty="0">
              <a:solidFill>
                <a:schemeClr val="bg1"/>
              </a:solidFill>
              <a:latin typeface="itc-avant-garde-gothic-pro"/>
            </a:endParaRPr>
          </a:p>
          <a:p>
            <a:pPr marL="457200" indent="-457200">
              <a:buAutoNum type="arabicPeriod" startAt="6"/>
            </a:pPr>
            <a:r>
              <a:rPr lang="en-US" sz="2000" dirty="0">
                <a:solidFill>
                  <a:schemeClr val="bg1"/>
                </a:solidFill>
                <a:latin typeface="itc-avant-garde-gothic-pro"/>
              </a:rPr>
              <a:t>Is the idea of racial difference more important than that of universal </a:t>
            </a:r>
          </a:p>
          <a:p>
            <a:r>
              <a:rPr lang="en-US" sz="2000" dirty="0">
                <a:solidFill>
                  <a:schemeClr val="bg1"/>
                </a:solidFill>
                <a:latin typeface="itc-avant-garde-gothic-pro"/>
              </a:rPr>
              <a:t>        humanity? </a:t>
            </a:r>
          </a:p>
          <a:p>
            <a:pPr marL="457200" indent="-457200">
              <a:buFont typeface="+mj-lt"/>
              <a:buAutoNum type="arabicPeriod"/>
            </a:pPr>
            <a:endParaRPr lang="en-US" sz="2000" dirty="0">
              <a:solidFill>
                <a:schemeClr val="bg1"/>
              </a:solidFill>
              <a:latin typeface="itc-avant-garde-gothic-pro"/>
            </a:endParaRPr>
          </a:p>
          <a:p>
            <a:pPr marL="457200" indent="-457200">
              <a:buAutoNum type="arabicPeriod" startAt="7"/>
            </a:pPr>
            <a:r>
              <a:rPr lang="en-US" sz="2000" dirty="0">
                <a:solidFill>
                  <a:schemeClr val="bg1"/>
                </a:solidFill>
                <a:latin typeface="itc-avant-garde-gothic-pro"/>
              </a:rPr>
              <a:t>Is ‘race’ and racial essentialism more important than individual freedom? </a:t>
            </a:r>
          </a:p>
          <a:p>
            <a:endParaRPr lang="en-US" sz="2000" dirty="0">
              <a:solidFill>
                <a:schemeClr val="bg1"/>
              </a:solidFill>
            </a:endParaRPr>
          </a:p>
        </p:txBody>
      </p:sp>
    </p:spTree>
    <p:extLst>
      <p:ext uri="{BB962C8B-B14F-4D97-AF65-F5344CB8AC3E}">
        <p14:creationId xmlns:p14="http://schemas.microsoft.com/office/powerpoint/2010/main" val="993776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r>
                        <a:rPr lang="en-US" sz="2400" b="1" kern="1200" dirty="0">
                          <a:solidFill>
                            <a:schemeClr val="dk1"/>
                          </a:solidFill>
                          <a:effectLst/>
                          <a:latin typeface="+mn-lt"/>
                          <a:ea typeface="+mn-ea"/>
                          <a:cs typeface="+mn-cs"/>
                        </a:rPr>
                        <a:t>1. Select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some human characteristics as meaningful signs of racial difference.</a:t>
                      </a:r>
                      <a:r>
                        <a:rPr lang="en-US" sz="2400" dirty="0">
                          <a:effectLst/>
                        </a:rPr>
                        <a:t> </a:t>
                      </a:r>
                      <a:endParaRPr lang="en-US" sz="2400" dirty="0"/>
                    </a:p>
                  </a:txBody>
                  <a:tcPr/>
                </a:tc>
                <a:extLst>
                  <a:ext uri="{0D108BD9-81ED-4DB2-BD59-A6C34878D82A}">
                    <a16:rowId xmlns:a16="http://schemas.microsoft.com/office/drawing/2014/main" val="10001"/>
                  </a:ext>
                </a:extLst>
              </a:tr>
              <a:tr h="1280771">
                <a:tc>
                  <a:txBody>
                    <a:bodyPr/>
                    <a:lstStyle/>
                    <a:p>
                      <a:r>
                        <a:rPr lang="en-US" sz="2400" b="1" kern="1200" dirty="0">
                          <a:solidFill>
                            <a:schemeClr val="dk1"/>
                          </a:solidFill>
                          <a:effectLst/>
                          <a:latin typeface="+mn-lt"/>
                          <a:ea typeface="+mn-ea"/>
                          <a:cs typeface="+mn-cs"/>
                        </a:rPr>
                        <a:t>2. Sort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into subpopulations based on selected distinctions.</a:t>
                      </a:r>
                      <a:r>
                        <a:rPr lang="en-US" sz="2400" dirty="0">
                          <a:effectLst/>
                        </a:rPr>
                        <a:t> </a:t>
                      </a:r>
                      <a:endParaRPr lang="en-US" sz="2400" dirty="0"/>
                    </a:p>
                  </a:txBody>
                  <a:tcPr/>
                </a:tc>
                <a:extLst>
                  <a:ext uri="{0D108BD9-81ED-4DB2-BD59-A6C34878D82A}">
                    <a16:rowId xmlns:a16="http://schemas.microsoft.com/office/drawing/2014/main" val="10002"/>
                  </a:ext>
                </a:extLst>
              </a:tr>
              <a:tr h="397565">
                <a:tc>
                  <a:txBody>
                    <a:bodyPr/>
                    <a:lstStyle/>
                    <a:p>
                      <a:r>
                        <a:rPr lang="en-US" sz="2400" b="1" kern="1200" dirty="0">
                          <a:solidFill>
                            <a:schemeClr val="dk1"/>
                          </a:solidFill>
                          <a:effectLst/>
                          <a:latin typeface="+mn-lt"/>
                          <a:ea typeface="+mn-ea"/>
                          <a:cs typeface="+mn-cs"/>
                        </a:rPr>
                        <a:t>3. Attribute</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traits (temperament, talents, behaviors) to racial types.</a:t>
                      </a:r>
                      <a:r>
                        <a:rPr lang="en-US" sz="2400" dirty="0">
                          <a:effectLst/>
                        </a:rPr>
                        <a:t> </a:t>
                      </a:r>
                    </a:p>
                    <a:p>
                      <a:endParaRPr lang="en-US" sz="2400" dirty="0"/>
                    </a:p>
                  </a:txBody>
                  <a:tcPr/>
                </a:tc>
                <a:extLst>
                  <a:ext uri="{0D108BD9-81ED-4DB2-BD59-A6C34878D82A}">
                    <a16:rowId xmlns:a16="http://schemas.microsoft.com/office/drawing/2014/main" val="10003"/>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4"/>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5"/>
                  </a:ext>
                </a:extLst>
              </a:tr>
            </a:tbl>
          </a:graphicData>
        </a:graphic>
      </p:graphicFrame>
      <p:sp>
        <p:nvSpPr>
          <p:cNvPr id="2" name="Date Placeholder 1"/>
          <p:cNvSpPr>
            <a:spLocks noGrp="1"/>
          </p:cNvSpPr>
          <p:nvPr>
            <p:ph type="dt" sz="half" idx="10"/>
          </p:nvPr>
        </p:nvSpPr>
        <p:spPr/>
        <p:txBody>
          <a:bodyPr/>
          <a:lstStyle/>
          <a:p>
            <a:r>
              <a:rPr lang="en-US"/>
              <a:t>6/13/19</a:t>
            </a:r>
          </a:p>
        </p:txBody>
      </p:sp>
      <p:sp>
        <p:nvSpPr>
          <p:cNvPr id="4" name="Footer Placeholder 3"/>
          <p:cNvSpPr>
            <a:spLocks noGrp="1"/>
          </p:cNvSpPr>
          <p:nvPr>
            <p:ph type="ftr" sz="quarter" idx="11"/>
          </p:nvPr>
        </p:nvSpPr>
        <p:spPr/>
        <p:txBody>
          <a:bodyPr/>
          <a:lstStyle/>
          <a:p>
            <a:r>
              <a:rPr lang="en-US"/>
              <a:t>www.carloshoyt.com</a:t>
            </a:r>
          </a:p>
        </p:txBody>
      </p:sp>
      <p:sp>
        <p:nvSpPr>
          <p:cNvPr id="5" name="Slide Number Placeholder 4"/>
          <p:cNvSpPr>
            <a:spLocks noGrp="1"/>
          </p:cNvSpPr>
          <p:nvPr>
            <p:ph type="sldNum" sz="quarter" idx="12"/>
          </p:nvPr>
        </p:nvSpPr>
        <p:spPr/>
        <p:txBody>
          <a:bodyPr/>
          <a:lstStyle/>
          <a:p>
            <a:fld id="{B91E5A83-1FF2-C144-8926-2CBB5ADA705C}" type="slidenum">
              <a:rPr lang="en-US" smtClean="0"/>
              <a:t>50</a:t>
            </a:fld>
            <a:endParaRPr lang="en-US"/>
          </a:p>
        </p:txBody>
      </p:sp>
    </p:spTree>
    <p:extLst>
      <p:ext uri="{BB962C8B-B14F-4D97-AF65-F5344CB8AC3E}">
        <p14:creationId xmlns:p14="http://schemas.microsoft.com/office/powerpoint/2010/main" val="2209815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r>
                        <a:rPr lang="en-US" sz="2400" b="1" kern="1200" dirty="0">
                          <a:solidFill>
                            <a:schemeClr val="dk1"/>
                          </a:solidFill>
                          <a:effectLst/>
                          <a:latin typeface="+mn-lt"/>
                          <a:ea typeface="+mn-ea"/>
                          <a:cs typeface="+mn-cs"/>
                        </a:rPr>
                        <a:t>1. Select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some human characteristics as meaningful signs of racial difference.</a:t>
                      </a:r>
                      <a:r>
                        <a:rPr lang="en-US" sz="2400" dirty="0">
                          <a:effectLst/>
                        </a:rPr>
                        <a:t> </a:t>
                      </a:r>
                      <a:endParaRPr lang="en-US" sz="2400" dirty="0"/>
                    </a:p>
                  </a:txBody>
                  <a:tcPr/>
                </a:tc>
                <a:extLst>
                  <a:ext uri="{0D108BD9-81ED-4DB2-BD59-A6C34878D82A}">
                    <a16:rowId xmlns:a16="http://schemas.microsoft.com/office/drawing/2014/main" val="10001"/>
                  </a:ext>
                </a:extLst>
              </a:tr>
              <a:tr h="1280771">
                <a:tc>
                  <a:txBody>
                    <a:bodyPr/>
                    <a:lstStyle/>
                    <a:p>
                      <a:r>
                        <a:rPr lang="en-US" sz="2400" b="1" kern="1200" dirty="0">
                          <a:solidFill>
                            <a:schemeClr val="dk1"/>
                          </a:solidFill>
                          <a:effectLst/>
                          <a:latin typeface="+mn-lt"/>
                          <a:ea typeface="+mn-ea"/>
                          <a:cs typeface="+mn-cs"/>
                        </a:rPr>
                        <a:t>2. Sort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into subpopulations based on selected distinctions.</a:t>
                      </a:r>
                      <a:r>
                        <a:rPr lang="en-US" sz="2400" dirty="0">
                          <a:effectLst/>
                        </a:rPr>
                        <a:t> </a:t>
                      </a:r>
                      <a:endParaRPr lang="en-US" sz="2400" dirty="0"/>
                    </a:p>
                  </a:txBody>
                  <a:tcPr/>
                </a:tc>
                <a:extLst>
                  <a:ext uri="{0D108BD9-81ED-4DB2-BD59-A6C34878D82A}">
                    <a16:rowId xmlns:a16="http://schemas.microsoft.com/office/drawing/2014/main" val="10002"/>
                  </a:ext>
                </a:extLst>
              </a:tr>
              <a:tr h="397565">
                <a:tc>
                  <a:txBody>
                    <a:bodyPr/>
                    <a:lstStyle/>
                    <a:p>
                      <a:r>
                        <a:rPr lang="en-US" sz="2400" b="1" kern="1200" dirty="0">
                          <a:solidFill>
                            <a:schemeClr val="dk1"/>
                          </a:solidFill>
                          <a:effectLst/>
                          <a:latin typeface="+mn-lt"/>
                          <a:ea typeface="+mn-ea"/>
                          <a:cs typeface="+mn-cs"/>
                        </a:rPr>
                        <a:t>3. Attribute</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traits (temperament, talents, behaviors) to racial types.</a:t>
                      </a:r>
                      <a:r>
                        <a:rPr lang="en-US" sz="2400" dirty="0">
                          <a:effectLst/>
                        </a:rPr>
                        <a:t> </a:t>
                      </a:r>
                    </a:p>
                    <a:p>
                      <a:endParaRPr lang="en-US" sz="2400" dirty="0"/>
                    </a:p>
                  </a:txBody>
                  <a:tcPr/>
                </a:tc>
                <a:extLst>
                  <a:ext uri="{0D108BD9-81ED-4DB2-BD59-A6C34878D82A}">
                    <a16:rowId xmlns:a16="http://schemas.microsoft.com/office/drawing/2014/main" val="10003"/>
                  </a:ext>
                </a:extLst>
              </a:tr>
              <a:tr h="397565">
                <a:tc>
                  <a:txBody>
                    <a:bodyPr/>
                    <a:lstStyle/>
                    <a:p>
                      <a:r>
                        <a:rPr lang="en-US" sz="2400" b="1" kern="1200" dirty="0">
                          <a:solidFill>
                            <a:schemeClr val="dk1"/>
                          </a:solidFill>
                          <a:effectLst/>
                          <a:latin typeface="+mn-lt"/>
                          <a:ea typeface="+mn-ea"/>
                          <a:cs typeface="+mn-cs"/>
                        </a:rPr>
                        <a:t>4. Essentialize</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differences – make them natural, immutable, and hereditary.</a:t>
                      </a:r>
                      <a:r>
                        <a:rPr lang="en-US" sz="2400" dirty="0">
                          <a:effectLst/>
                        </a:rPr>
                        <a:t> </a:t>
                      </a:r>
                    </a:p>
                    <a:p>
                      <a:endParaRPr lang="en-US" sz="2400" dirty="0"/>
                    </a:p>
                  </a:txBody>
                  <a:tcPr/>
                </a:tc>
                <a:extLst>
                  <a:ext uri="{0D108BD9-81ED-4DB2-BD59-A6C34878D82A}">
                    <a16:rowId xmlns:a16="http://schemas.microsoft.com/office/drawing/2014/main" val="10004"/>
                  </a:ext>
                </a:extLst>
              </a:tr>
              <a:tr h="397565">
                <a:tc>
                  <a:txBody>
                    <a:bodyPr/>
                    <a:lstStyle/>
                    <a:p>
                      <a:endParaRPr lang="en-US" sz="2400" dirty="0"/>
                    </a:p>
                    <a:p>
                      <a:endParaRPr lang="en-US" sz="2400" dirty="0"/>
                    </a:p>
                    <a:p>
                      <a:endParaRPr lang="en-US" sz="2400" dirty="0"/>
                    </a:p>
                  </a:txBody>
                  <a:tcPr/>
                </a:tc>
                <a:extLst>
                  <a:ext uri="{0D108BD9-81ED-4DB2-BD59-A6C34878D82A}">
                    <a16:rowId xmlns:a16="http://schemas.microsoft.com/office/drawing/2014/main" val="10005"/>
                  </a:ext>
                </a:extLst>
              </a:tr>
            </a:tbl>
          </a:graphicData>
        </a:graphic>
      </p:graphicFrame>
      <p:sp>
        <p:nvSpPr>
          <p:cNvPr id="2" name="Date Placeholder 1"/>
          <p:cNvSpPr>
            <a:spLocks noGrp="1"/>
          </p:cNvSpPr>
          <p:nvPr>
            <p:ph type="dt" sz="half" idx="10"/>
          </p:nvPr>
        </p:nvSpPr>
        <p:spPr/>
        <p:txBody>
          <a:bodyPr/>
          <a:lstStyle/>
          <a:p>
            <a:r>
              <a:rPr lang="en-US"/>
              <a:t>6/13/19</a:t>
            </a:r>
          </a:p>
        </p:txBody>
      </p:sp>
      <p:sp>
        <p:nvSpPr>
          <p:cNvPr id="4" name="Footer Placeholder 3"/>
          <p:cNvSpPr>
            <a:spLocks noGrp="1"/>
          </p:cNvSpPr>
          <p:nvPr>
            <p:ph type="ftr" sz="quarter" idx="11"/>
          </p:nvPr>
        </p:nvSpPr>
        <p:spPr/>
        <p:txBody>
          <a:bodyPr/>
          <a:lstStyle/>
          <a:p>
            <a:r>
              <a:rPr lang="en-US"/>
              <a:t>www.carloshoyt.com</a:t>
            </a:r>
          </a:p>
        </p:txBody>
      </p:sp>
      <p:sp>
        <p:nvSpPr>
          <p:cNvPr id="5" name="Slide Number Placeholder 4"/>
          <p:cNvSpPr>
            <a:spLocks noGrp="1"/>
          </p:cNvSpPr>
          <p:nvPr>
            <p:ph type="sldNum" sz="quarter" idx="12"/>
          </p:nvPr>
        </p:nvSpPr>
        <p:spPr/>
        <p:txBody>
          <a:bodyPr/>
          <a:lstStyle/>
          <a:p>
            <a:fld id="{B91E5A83-1FF2-C144-8926-2CBB5ADA705C}" type="slidenum">
              <a:rPr lang="en-US" smtClean="0"/>
              <a:t>51</a:t>
            </a:fld>
            <a:endParaRPr lang="en-US"/>
          </a:p>
        </p:txBody>
      </p:sp>
    </p:spTree>
    <p:extLst>
      <p:ext uri="{BB962C8B-B14F-4D97-AF65-F5344CB8AC3E}">
        <p14:creationId xmlns:p14="http://schemas.microsoft.com/office/powerpoint/2010/main" val="3900203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900557"/>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97565">
                <a:tc>
                  <a:txBody>
                    <a:bodyPr/>
                    <a:lstStyle/>
                    <a:p>
                      <a:pPr algn="ctr"/>
                      <a:r>
                        <a:rPr lang="en-US" sz="2400" dirty="0">
                          <a:solidFill>
                            <a:schemeClr val="tx1"/>
                          </a:solidFill>
                        </a:rPr>
                        <a:t>Racialization: The Technology of Race</a:t>
                      </a:r>
                    </a:p>
                    <a:p>
                      <a:pPr algn="ctr"/>
                      <a:endParaRPr lang="en-US" sz="2400" dirty="0">
                        <a:solidFill>
                          <a:schemeClr val="tx1"/>
                        </a:solidFill>
                      </a:endParaRPr>
                    </a:p>
                  </a:txBody>
                  <a:tcPr/>
                </a:tc>
                <a:extLst>
                  <a:ext uri="{0D108BD9-81ED-4DB2-BD59-A6C34878D82A}">
                    <a16:rowId xmlns:a16="http://schemas.microsoft.com/office/drawing/2014/main" val="10000"/>
                  </a:ext>
                </a:extLst>
              </a:tr>
              <a:tr h="1230666">
                <a:tc>
                  <a:txBody>
                    <a:bodyPr/>
                    <a:lstStyle/>
                    <a:p>
                      <a:r>
                        <a:rPr lang="en-US" sz="2400" b="1" kern="1200" dirty="0">
                          <a:solidFill>
                            <a:schemeClr val="dk1"/>
                          </a:solidFill>
                          <a:effectLst/>
                          <a:latin typeface="+mn-lt"/>
                          <a:ea typeface="+mn-ea"/>
                          <a:cs typeface="+mn-cs"/>
                        </a:rPr>
                        <a:t>1. Select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some human characteristics as meaningful signs of racial difference.</a:t>
                      </a:r>
                      <a:r>
                        <a:rPr lang="en-US" sz="2400" dirty="0">
                          <a:effectLst/>
                        </a:rPr>
                        <a:t> </a:t>
                      </a:r>
                      <a:endParaRPr lang="en-US" sz="2400" dirty="0"/>
                    </a:p>
                  </a:txBody>
                  <a:tcPr/>
                </a:tc>
                <a:extLst>
                  <a:ext uri="{0D108BD9-81ED-4DB2-BD59-A6C34878D82A}">
                    <a16:rowId xmlns:a16="http://schemas.microsoft.com/office/drawing/2014/main" val="10001"/>
                  </a:ext>
                </a:extLst>
              </a:tr>
              <a:tr h="1280771">
                <a:tc>
                  <a:txBody>
                    <a:bodyPr/>
                    <a:lstStyle/>
                    <a:p>
                      <a:r>
                        <a:rPr lang="en-US" sz="2400" b="1" kern="1200" dirty="0">
                          <a:solidFill>
                            <a:schemeClr val="dk1"/>
                          </a:solidFill>
                          <a:effectLst/>
                          <a:latin typeface="+mn-lt"/>
                          <a:ea typeface="+mn-ea"/>
                          <a:cs typeface="+mn-cs"/>
                        </a:rPr>
                        <a:t>2. Sort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into subpopulations based on selected distinctions.</a:t>
                      </a:r>
                      <a:r>
                        <a:rPr lang="en-US" sz="2400" dirty="0">
                          <a:effectLst/>
                        </a:rPr>
                        <a:t> </a:t>
                      </a:r>
                      <a:endParaRPr lang="en-US" sz="2400" dirty="0"/>
                    </a:p>
                  </a:txBody>
                  <a:tcPr/>
                </a:tc>
                <a:extLst>
                  <a:ext uri="{0D108BD9-81ED-4DB2-BD59-A6C34878D82A}">
                    <a16:rowId xmlns:a16="http://schemas.microsoft.com/office/drawing/2014/main" val="10002"/>
                  </a:ext>
                </a:extLst>
              </a:tr>
              <a:tr h="397565">
                <a:tc>
                  <a:txBody>
                    <a:bodyPr/>
                    <a:lstStyle/>
                    <a:p>
                      <a:r>
                        <a:rPr lang="en-US" sz="2400" b="1" kern="1200" dirty="0">
                          <a:solidFill>
                            <a:schemeClr val="dk1"/>
                          </a:solidFill>
                          <a:effectLst/>
                          <a:latin typeface="+mn-lt"/>
                          <a:ea typeface="+mn-ea"/>
                          <a:cs typeface="+mn-cs"/>
                        </a:rPr>
                        <a:t>3. Attribute</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traits (temperament, talents, behaviors) to racial types.</a:t>
                      </a:r>
                      <a:r>
                        <a:rPr lang="en-US" sz="2400" dirty="0">
                          <a:effectLst/>
                        </a:rPr>
                        <a:t> </a:t>
                      </a:r>
                    </a:p>
                    <a:p>
                      <a:endParaRPr lang="en-US" sz="2400" dirty="0"/>
                    </a:p>
                  </a:txBody>
                  <a:tcPr/>
                </a:tc>
                <a:extLst>
                  <a:ext uri="{0D108BD9-81ED-4DB2-BD59-A6C34878D82A}">
                    <a16:rowId xmlns:a16="http://schemas.microsoft.com/office/drawing/2014/main" val="10003"/>
                  </a:ext>
                </a:extLst>
              </a:tr>
              <a:tr h="397565">
                <a:tc>
                  <a:txBody>
                    <a:bodyPr/>
                    <a:lstStyle/>
                    <a:p>
                      <a:r>
                        <a:rPr lang="en-US" sz="2400" b="1" kern="1200" dirty="0">
                          <a:solidFill>
                            <a:schemeClr val="dk1"/>
                          </a:solidFill>
                          <a:effectLst/>
                          <a:latin typeface="+mn-lt"/>
                          <a:ea typeface="+mn-ea"/>
                          <a:cs typeface="+mn-cs"/>
                        </a:rPr>
                        <a:t>4. Essentialize</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differences – make them natural, immutable, and hereditary.</a:t>
                      </a:r>
                      <a:r>
                        <a:rPr lang="en-US" sz="2400" dirty="0">
                          <a:effectLst/>
                        </a:rPr>
                        <a:t> </a:t>
                      </a:r>
                    </a:p>
                    <a:p>
                      <a:endParaRPr lang="en-US" sz="2400" dirty="0"/>
                    </a:p>
                  </a:txBody>
                  <a:tcPr/>
                </a:tc>
                <a:extLst>
                  <a:ext uri="{0D108BD9-81ED-4DB2-BD59-A6C34878D82A}">
                    <a16:rowId xmlns:a16="http://schemas.microsoft.com/office/drawing/2014/main" val="10004"/>
                  </a:ext>
                </a:extLst>
              </a:tr>
              <a:tr h="397565">
                <a:tc>
                  <a:txBody>
                    <a:bodyPr/>
                    <a:lstStyle/>
                    <a:p>
                      <a:r>
                        <a:rPr lang="en-US" sz="2400" b="1" kern="1200" dirty="0">
                          <a:solidFill>
                            <a:schemeClr val="dk1"/>
                          </a:solidFill>
                          <a:effectLst/>
                          <a:latin typeface="+mn-lt"/>
                          <a:ea typeface="+mn-ea"/>
                          <a:cs typeface="+mn-cs"/>
                        </a:rPr>
                        <a:t>5. Act</a:t>
                      </a:r>
                      <a:endParaRPr lang="en-US" sz="2400" kern="1200" dirty="0">
                        <a:solidFill>
                          <a:schemeClr val="dk1"/>
                        </a:solidFill>
                        <a:effectLst/>
                        <a:latin typeface="+mn-lt"/>
                        <a:ea typeface="+mn-ea"/>
                        <a:cs typeface="+mn-cs"/>
                      </a:endParaRPr>
                    </a:p>
                    <a:p>
                      <a:r>
                        <a:rPr lang="en-US" sz="2400" kern="1200" dirty="0">
                          <a:solidFill>
                            <a:schemeClr val="dk1"/>
                          </a:solidFill>
                          <a:effectLst/>
                          <a:latin typeface="+mn-lt"/>
                          <a:ea typeface="+mn-ea"/>
                          <a:cs typeface="+mn-cs"/>
                        </a:rPr>
                        <a:t>as if racial differences justify unequal treatment.</a:t>
                      </a:r>
                      <a:r>
                        <a:rPr lang="en-US" sz="2400" dirty="0">
                          <a:effectLst/>
                        </a:rPr>
                        <a:t> </a:t>
                      </a:r>
                    </a:p>
                    <a:p>
                      <a:endParaRPr lang="en-US" sz="2400" dirty="0"/>
                    </a:p>
                  </a:txBody>
                  <a:tcPr/>
                </a:tc>
                <a:extLst>
                  <a:ext uri="{0D108BD9-81ED-4DB2-BD59-A6C34878D82A}">
                    <a16:rowId xmlns:a16="http://schemas.microsoft.com/office/drawing/2014/main" val="10005"/>
                  </a:ext>
                </a:extLst>
              </a:tr>
            </a:tbl>
          </a:graphicData>
        </a:graphic>
      </p:graphicFrame>
      <p:sp>
        <p:nvSpPr>
          <p:cNvPr id="2" name="Date Placeholder 1"/>
          <p:cNvSpPr>
            <a:spLocks noGrp="1"/>
          </p:cNvSpPr>
          <p:nvPr>
            <p:ph type="dt" sz="half" idx="10"/>
          </p:nvPr>
        </p:nvSpPr>
        <p:spPr/>
        <p:txBody>
          <a:bodyPr/>
          <a:lstStyle/>
          <a:p>
            <a:r>
              <a:rPr lang="en-US"/>
              <a:t>6/13/19</a:t>
            </a:r>
          </a:p>
        </p:txBody>
      </p:sp>
      <p:sp>
        <p:nvSpPr>
          <p:cNvPr id="4" name="Footer Placeholder 3"/>
          <p:cNvSpPr>
            <a:spLocks noGrp="1"/>
          </p:cNvSpPr>
          <p:nvPr>
            <p:ph type="ftr" sz="quarter" idx="11"/>
          </p:nvPr>
        </p:nvSpPr>
        <p:spPr/>
        <p:txBody>
          <a:bodyPr/>
          <a:lstStyle/>
          <a:p>
            <a:r>
              <a:rPr lang="en-US"/>
              <a:t>www.carloshoyt.com</a:t>
            </a:r>
          </a:p>
        </p:txBody>
      </p:sp>
      <p:sp>
        <p:nvSpPr>
          <p:cNvPr id="5" name="Slide Number Placeholder 4"/>
          <p:cNvSpPr>
            <a:spLocks noGrp="1"/>
          </p:cNvSpPr>
          <p:nvPr>
            <p:ph type="sldNum" sz="quarter" idx="12"/>
          </p:nvPr>
        </p:nvSpPr>
        <p:spPr/>
        <p:txBody>
          <a:bodyPr/>
          <a:lstStyle/>
          <a:p>
            <a:fld id="{B91E5A83-1FF2-C144-8926-2CBB5ADA705C}" type="slidenum">
              <a:rPr lang="en-US" smtClean="0"/>
              <a:t>52</a:t>
            </a:fld>
            <a:endParaRPr lang="en-US"/>
          </a:p>
        </p:txBody>
      </p:sp>
    </p:spTree>
    <p:extLst>
      <p:ext uri="{BB962C8B-B14F-4D97-AF65-F5344CB8AC3E}">
        <p14:creationId xmlns:p14="http://schemas.microsoft.com/office/powerpoint/2010/main" val="1761553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2 at 5.2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91" y="630109"/>
            <a:ext cx="5543032" cy="5532671"/>
          </a:xfrm>
          <a:prstGeom prst="rect">
            <a:avLst/>
          </a:prstGeom>
        </p:spPr>
      </p:pic>
      <p:sp>
        <p:nvSpPr>
          <p:cNvPr id="3" name="Slide Number Placeholder 2"/>
          <p:cNvSpPr>
            <a:spLocks noGrp="1"/>
          </p:cNvSpPr>
          <p:nvPr>
            <p:ph type="sldNum" sz="quarter" idx="12"/>
          </p:nvPr>
        </p:nvSpPr>
        <p:spPr/>
        <p:txBody>
          <a:bodyPr/>
          <a:lstStyle/>
          <a:p>
            <a:fld id="{40C2CEC8-7047-FE4A-8045-6AAE5EC640FD}" type="slidenum">
              <a:rPr lang="en-US" smtClean="0"/>
              <a:t>53</a:t>
            </a:fld>
            <a:endParaRPr lang="en-US" dirty="0"/>
          </a:p>
        </p:txBody>
      </p:sp>
    </p:spTree>
    <p:extLst>
      <p:ext uri="{BB962C8B-B14F-4D97-AF65-F5344CB8AC3E}">
        <p14:creationId xmlns:p14="http://schemas.microsoft.com/office/powerpoint/2010/main" val="1235543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2 at 5.2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91" y="630109"/>
            <a:ext cx="5543032" cy="5532671"/>
          </a:xfrm>
          <a:prstGeom prst="rect">
            <a:avLst/>
          </a:prstGeom>
        </p:spPr>
      </p:pic>
      <p:sp>
        <p:nvSpPr>
          <p:cNvPr id="3" name="Slide Number Placeholder 2"/>
          <p:cNvSpPr>
            <a:spLocks noGrp="1"/>
          </p:cNvSpPr>
          <p:nvPr>
            <p:ph type="sldNum" sz="quarter" idx="12"/>
          </p:nvPr>
        </p:nvSpPr>
        <p:spPr/>
        <p:txBody>
          <a:bodyPr/>
          <a:lstStyle/>
          <a:p>
            <a:fld id="{40C2CEC8-7047-FE4A-8045-6AAE5EC640FD}" type="slidenum">
              <a:rPr lang="en-US" smtClean="0"/>
              <a:t>54</a:t>
            </a:fld>
            <a:endParaRPr lang="en-US" dirty="0"/>
          </a:p>
        </p:txBody>
      </p:sp>
      <p:sp>
        <p:nvSpPr>
          <p:cNvPr id="4" name="TextBox 3"/>
          <p:cNvSpPr txBox="1"/>
          <p:nvPr/>
        </p:nvSpPr>
        <p:spPr>
          <a:xfrm>
            <a:off x="3943928" y="859838"/>
            <a:ext cx="3092041" cy="369332"/>
          </a:xfrm>
          <a:prstGeom prst="rect">
            <a:avLst/>
          </a:prstGeom>
          <a:noFill/>
        </p:spPr>
        <p:txBody>
          <a:bodyPr wrap="square" rtlCol="0">
            <a:spAutoFit/>
          </a:bodyPr>
          <a:lstStyle/>
          <a:p>
            <a:r>
              <a:rPr lang="en-US" dirty="0">
                <a:solidFill>
                  <a:srgbClr val="FF0000"/>
                </a:solidFill>
              </a:rPr>
              <a:t>Airplane Passengers</a:t>
            </a:r>
          </a:p>
        </p:txBody>
      </p:sp>
      <p:sp>
        <p:nvSpPr>
          <p:cNvPr id="6" name="TextBox 5"/>
          <p:cNvSpPr txBox="1"/>
          <p:nvPr/>
        </p:nvSpPr>
        <p:spPr>
          <a:xfrm>
            <a:off x="4277750" y="1745862"/>
            <a:ext cx="1511939" cy="369332"/>
          </a:xfrm>
          <a:prstGeom prst="rect">
            <a:avLst/>
          </a:prstGeom>
          <a:noFill/>
        </p:spPr>
        <p:txBody>
          <a:bodyPr wrap="square" rtlCol="0">
            <a:spAutoFit/>
          </a:bodyPr>
          <a:lstStyle/>
          <a:p>
            <a:r>
              <a:rPr lang="en-US" dirty="0">
                <a:solidFill>
                  <a:srgbClr val="FF0000"/>
                </a:solidFill>
              </a:rPr>
              <a:t>Seating status</a:t>
            </a:r>
          </a:p>
        </p:txBody>
      </p:sp>
      <p:sp>
        <p:nvSpPr>
          <p:cNvPr id="7" name="TextBox 6"/>
          <p:cNvSpPr txBox="1"/>
          <p:nvPr/>
        </p:nvSpPr>
        <p:spPr>
          <a:xfrm>
            <a:off x="3694047" y="2432154"/>
            <a:ext cx="3092041" cy="923330"/>
          </a:xfrm>
          <a:prstGeom prst="rect">
            <a:avLst/>
          </a:prstGeom>
          <a:noFill/>
        </p:spPr>
        <p:txBody>
          <a:bodyPr wrap="square" rtlCol="0">
            <a:spAutoFit/>
          </a:bodyPr>
          <a:lstStyle/>
          <a:p>
            <a:pPr algn="ctr"/>
            <a:r>
              <a:rPr lang="en-US" dirty="0">
                <a:solidFill>
                  <a:srgbClr val="FF0000"/>
                </a:solidFill>
              </a:rPr>
              <a:t>First class seat holders</a:t>
            </a:r>
          </a:p>
          <a:p>
            <a:pPr algn="ctr"/>
            <a:r>
              <a:rPr lang="en-US" dirty="0">
                <a:solidFill>
                  <a:srgbClr val="FF0000"/>
                </a:solidFill>
              </a:rPr>
              <a:t>v</a:t>
            </a:r>
          </a:p>
          <a:p>
            <a:pPr algn="ctr"/>
            <a:r>
              <a:rPr lang="en-US" dirty="0">
                <a:solidFill>
                  <a:srgbClr val="FF0000"/>
                </a:solidFill>
              </a:rPr>
              <a:t>Economy class seat holders</a:t>
            </a:r>
          </a:p>
        </p:txBody>
      </p:sp>
      <p:sp>
        <p:nvSpPr>
          <p:cNvPr id="8" name="TextBox 7"/>
          <p:cNvSpPr txBox="1"/>
          <p:nvPr/>
        </p:nvSpPr>
        <p:spPr>
          <a:xfrm>
            <a:off x="3215418" y="3428096"/>
            <a:ext cx="4017748" cy="830997"/>
          </a:xfrm>
          <a:prstGeom prst="rect">
            <a:avLst/>
          </a:prstGeom>
          <a:noFill/>
        </p:spPr>
        <p:txBody>
          <a:bodyPr wrap="square" rtlCol="0">
            <a:spAutoFit/>
          </a:bodyPr>
          <a:lstStyle/>
          <a:p>
            <a:pPr algn="just"/>
            <a:r>
              <a:rPr lang="en-US" sz="1600" dirty="0">
                <a:solidFill>
                  <a:srgbClr val="FF0000"/>
                </a:solidFill>
              </a:rPr>
              <a:t>Seems to me those </a:t>
            </a:r>
            <a:r>
              <a:rPr lang="en-US" sz="1600" i="1" dirty="0">
                <a:solidFill>
                  <a:srgbClr val="FF0000"/>
                </a:solidFill>
              </a:rPr>
              <a:t>classies</a:t>
            </a:r>
            <a:r>
              <a:rPr lang="en-US" sz="1600" dirty="0">
                <a:solidFill>
                  <a:srgbClr val="FF0000"/>
                </a:solidFill>
              </a:rPr>
              <a:t> are calmer, more confident, better-looking, and just plain more appealing than the </a:t>
            </a:r>
            <a:r>
              <a:rPr lang="en-US" sz="1600" i="1" dirty="0">
                <a:solidFill>
                  <a:srgbClr val="FF0000"/>
                </a:solidFill>
              </a:rPr>
              <a:t>econers.</a:t>
            </a:r>
          </a:p>
        </p:txBody>
      </p:sp>
      <p:sp>
        <p:nvSpPr>
          <p:cNvPr id="9" name="TextBox 8"/>
          <p:cNvSpPr txBox="1"/>
          <p:nvPr/>
        </p:nvSpPr>
        <p:spPr>
          <a:xfrm>
            <a:off x="3215418" y="4411493"/>
            <a:ext cx="4136066" cy="830997"/>
          </a:xfrm>
          <a:prstGeom prst="rect">
            <a:avLst/>
          </a:prstGeom>
          <a:noFill/>
        </p:spPr>
        <p:txBody>
          <a:bodyPr wrap="square" rtlCol="0">
            <a:spAutoFit/>
          </a:bodyPr>
          <a:lstStyle/>
          <a:p>
            <a:pPr algn="just"/>
            <a:r>
              <a:rPr lang="en-US" sz="1600" dirty="0">
                <a:solidFill>
                  <a:srgbClr val="FF0000"/>
                </a:solidFill>
              </a:rPr>
              <a:t>Oh, it’s not about money; this is deeper than circumstance. These differences are bone-deep, ancestry-deep, </a:t>
            </a:r>
            <a:r>
              <a:rPr lang="en-US" sz="1600" dirty="0" err="1">
                <a:solidFill>
                  <a:srgbClr val="FF0000"/>
                </a:solidFill>
              </a:rPr>
              <a:t>heritible</a:t>
            </a:r>
            <a:r>
              <a:rPr lang="en-US" sz="1600" dirty="0">
                <a:solidFill>
                  <a:srgbClr val="FF0000"/>
                </a:solidFill>
              </a:rPr>
              <a:t>, and immutable. </a:t>
            </a:r>
          </a:p>
        </p:txBody>
      </p:sp>
      <p:sp>
        <p:nvSpPr>
          <p:cNvPr id="10" name="TextBox 9"/>
          <p:cNvSpPr txBox="1"/>
          <p:nvPr/>
        </p:nvSpPr>
        <p:spPr>
          <a:xfrm>
            <a:off x="3215418" y="5260731"/>
            <a:ext cx="4017748" cy="830997"/>
          </a:xfrm>
          <a:prstGeom prst="rect">
            <a:avLst/>
          </a:prstGeom>
          <a:noFill/>
        </p:spPr>
        <p:txBody>
          <a:bodyPr wrap="square" rtlCol="0">
            <a:spAutoFit/>
          </a:bodyPr>
          <a:lstStyle/>
          <a:p>
            <a:pPr algn="just"/>
            <a:r>
              <a:rPr lang="en-US" sz="1600" dirty="0">
                <a:solidFill>
                  <a:srgbClr val="FF0000"/>
                </a:solidFill>
              </a:rPr>
              <a:t>Why wouldn’t I prefer classies over econers when considering relationships, employment, residence, politics, etc.?</a:t>
            </a:r>
          </a:p>
        </p:txBody>
      </p:sp>
    </p:spTree>
    <p:extLst>
      <p:ext uri="{BB962C8B-B14F-4D97-AF65-F5344CB8AC3E}">
        <p14:creationId xmlns:p14="http://schemas.microsoft.com/office/powerpoint/2010/main" val="24731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C2CEC8-7047-FE4A-8045-6AAE5EC640FD}" type="slidenum">
              <a:rPr lang="en-US" smtClean="0"/>
              <a:t>55</a:t>
            </a:fld>
            <a:endParaRPr lang="en-US"/>
          </a:p>
        </p:txBody>
      </p:sp>
      <p:sp>
        <p:nvSpPr>
          <p:cNvPr id="3" name="TextBox 2"/>
          <p:cNvSpPr txBox="1"/>
          <p:nvPr/>
        </p:nvSpPr>
        <p:spPr>
          <a:xfrm>
            <a:off x="5092624" y="1033525"/>
            <a:ext cx="3747872" cy="4154983"/>
          </a:xfrm>
          <a:prstGeom prst="rect">
            <a:avLst/>
          </a:prstGeom>
          <a:noFill/>
        </p:spPr>
        <p:txBody>
          <a:bodyPr wrap="square" rtlCol="0">
            <a:spAutoFit/>
          </a:bodyPr>
          <a:lstStyle/>
          <a:p>
            <a:r>
              <a:rPr lang="en-US" sz="2400" dirty="0">
                <a:solidFill>
                  <a:schemeClr val="bg1"/>
                </a:solidFill>
              </a:rPr>
              <a:t>We might favor retaining racial categories, pretty much as they are (</a:t>
            </a:r>
            <a:r>
              <a:rPr lang="en-US" sz="2400" dirty="0" err="1">
                <a:solidFill>
                  <a:srgbClr val="FFFF00"/>
                </a:solidFill>
              </a:rPr>
              <a:t>retentionism</a:t>
            </a:r>
            <a:r>
              <a:rPr lang="en-US" sz="2400" dirty="0">
                <a:solidFill>
                  <a:schemeClr val="bg1"/>
                </a:solidFill>
              </a:rPr>
              <a:t>). We might seek to transform those categories without removing them entirely (</a:t>
            </a:r>
            <a:r>
              <a:rPr lang="en-US" sz="2400" dirty="0">
                <a:solidFill>
                  <a:srgbClr val="FFFF00"/>
                </a:solidFill>
              </a:rPr>
              <a:t>revisionism</a:t>
            </a:r>
            <a:r>
              <a:rPr lang="en-US" sz="2400" dirty="0">
                <a:solidFill>
                  <a:schemeClr val="bg1"/>
                </a:solidFill>
              </a:rPr>
              <a:t>). Finally, we might seek to eliminate any thought, language, or practices that involve race (</a:t>
            </a:r>
            <a:r>
              <a:rPr lang="en-US" sz="2400" dirty="0" err="1">
                <a:solidFill>
                  <a:srgbClr val="FFFF00"/>
                </a:solidFill>
              </a:rPr>
              <a:t>eliminativism</a:t>
            </a:r>
            <a:r>
              <a:rPr lang="en-US" sz="2400" dirty="0">
                <a:solidFill>
                  <a:schemeClr val="bg1"/>
                </a:solidFill>
              </a:rPr>
              <a:t>).</a:t>
            </a:r>
          </a:p>
        </p:txBody>
      </p:sp>
      <p:pic>
        <p:nvPicPr>
          <p:cNvPr id="6" name="Picture 5" descr="IMG_06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3640" y="1154213"/>
            <a:ext cx="5945299" cy="4458975"/>
          </a:xfrm>
          <a:prstGeom prst="rect">
            <a:avLst/>
          </a:prstGeom>
        </p:spPr>
      </p:pic>
    </p:spTree>
    <p:extLst>
      <p:ext uri="{BB962C8B-B14F-4D97-AF65-F5344CB8AC3E}">
        <p14:creationId xmlns:p14="http://schemas.microsoft.com/office/powerpoint/2010/main" val="858805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0"/>
          <p:cNvSpPr txBox="1"/>
          <p:nvPr/>
        </p:nvSpPr>
        <p:spPr>
          <a:xfrm>
            <a:off x="1911684" y="652379"/>
            <a:ext cx="5708316" cy="4893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FFFFFF"/>
                </a:solidFill>
                <a:latin typeface="Calibri"/>
                <a:ea typeface="Calibri"/>
                <a:cs typeface="Calibri"/>
                <a:sym typeface="Calibri"/>
              </a:rPr>
              <a:t>Possible Reactions to Race</a:t>
            </a:r>
            <a:endParaRPr dirty="0"/>
          </a:p>
          <a:p>
            <a:pPr marL="0" marR="0" lvl="0" indent="0" algn="ctr" rtl="0">
              <a:spcBef>
                <a:spcPts val="0"/>
              </a:spcBef>
              <a:spcAft>
                <a:spcPts val="0"/>
              </a:spcAft>
              <a:buNone/>
            </a:pPr>
            <a:endParaRPr sz="24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400" dirty="0">
                <a:solidFill>
                  <a:srgbClr val="FFFFFF"/>
                </a:solidFill>
                <a:latin typeface="Calibri"/>
                <a:ea typeface="Calibri"/>
                <a:cs typeface="Calibri"/>
                <a:sym typeface="Calibri"/>
              </a:rPr>
              <a:t>Retentionism</a:t>
            </a:r>
            <a:endParaRPr dirty="0"/>
          </a:p>
          <a:p>
            <a:pPr marL="0" marR="0" lvl="0" indent="0" algn="ctr" rtl="0">
              <a:spcBef>
                <a:spcPts val="0"/>
              </a:spcBef>
              <a:spcAft>
                <a:spcPts val="0"/>
              </a:spcAft>
              <a:buNone/>
            </a:pPr>
            <a:endParaRPr sz="24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400" dirty="0">
                <a:solidFill>
                  <a:srgbClr val="FFFFFF"/>
                </a:solidFill>
                <a:latin typeface="Calibri"/>
                <a:ea typeface="Calibri"/>
                <a:cs typeface="Calibri"/>
                <a:sym typeface="Calibri"/>
              </a:rPr>
              <a:t>Revisionism</a:t>
            </a:r>
            <a:endParaRPr dirty="0"/>
          </a:p>
          <a:p>
            <a:pPr marL="0" marR="0" lvl="0" indent="0" algn="ctr" rtl="0">
              <a:spcBef>
                <a:spcPts val="0"/>
              </a:spcBef>
              <a:spcAft>
                <a:spcPts val="0"/>
              </a:spcAft>
              <a:buNone/>
            </a:pPr>
            <a:endParaRPr sz="24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400" dirty="0">
                <a:solidFill>
                  <a:srgbClr val="FFFFFF"/>
                </a:solidFill>
                <a:latin typeface="Calibri"/>
                <a:ea typeface="Calibri"/>
                <a:cs typeface="Calibri"/>
                <a:sym typeface="Calibri"/>
              </a:rPr>
              <a:t>Eliminativism</a:t>
            </a:r>
            <a:endParaRPr dirty="0"/>
          </a:p>
          <a:p>
            <a:pPr marL="0" marR="0" lvl="0" indent="0" algn="ctr" rtl="0">
              <a:spcBef>
                <a:spcPts val="0"/>
              </a:spcBef>
              <a:spcAft>
                <a:spcPts val="0"/>
              </a:spcAft>
              <a:buNone/>
            </a:pPr>
            <a:endParaRPr sz="24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400" i="1" dirty="0">
                <a:solidFill>
                  <a:srgbClr val="FFFF00"/>
                </a:solidFill>
                <a:latin typeface="Calibri"/>
                <a:ea typeface="Calibri"/>
                <a:cs typeface="Calibri"/>
                <a:sym typeface="Calibri"/>
              </a:rPr>
              <a:t>Correctivism</a:t>
            </a:r>
          </a:p>
          <a:p>
            <a:r>
              <a:rPr lang="en-US" sz="2400" dirty="0">
                <a:solidFill>
                  <a:srgbClr val="FFFFFF"/>
                </a:solidFill>
                <a:ea typeface="Calibri"/>
                <a:cs typeface="Calibri"/>
                <a:sym typeface="Calibri"/>
              </a:rPr>
              <a:t>Commitment to counteracting the custom of racialization through self-discipline, education, advocacy, and counternarrative. </a:t>
            </a:r>
            <a:endParaRPr lang="en-US" sz="2400" dirty="0"/>
          </a:p>
          <a:p>
            <a:pPr marL="0" marR="0" lvl="0" indent="0" algn="ctr" rtl="0">
              <a:spcBef>
                <a:spcPts val="0"/>
              </a:spcBef>
              <a:spcAft>
                <a:spcPts val="0"/>
              </a:spcAft>
              <a:buNone/>
            </a:pPr>
            <a:endParaRPr sz="2400" i="1" dirty="0">
              <a:solidFill>
                <a:srgbClr val="FFFF00"/>
              </a:solidFill>
              <a:latin typeface="Calibri"/>
              <a:ea typeface="Calibri"/>
              <a:cs typeface="Calibri"/>
              <a:sym typeface="Calibri"/>
            </a:endParaRPr>
          </a:p>
        </p:txBody>
      </p:sp>
      <p:sp>
        <p:nvSpPr>
          <p:cNvPr id="704" name="Google Shape;704;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6/13/19</a:t>
            </a:r>
            <a:endParaRPr/>
          </a:p>
        </p:txBody>
      </p:sp>
      <p:sp>
        <p:nvSpPr>
          <p:cNvPr id="705" name="Google Shape;705;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www.carloshoyt.com</a:t>
            </a:r>
            <a:endParaRPr/>
          </a:p>
        </p:txBody>
      </p:sp>
      <p:sp>
        <p:nvSpPr>
          <p:cNvPr id="706" name="Google Shape;706;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97154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3">
                                            <p:txEl>
                                              <p:pRg st="8" end="8"/>
                                            </p:txEl>
                                          </p:spTgt>
                                        </p:tgtEl>
                                        <p:attrNameLst>
                                          <p:attrName>style.visibility</p:attrName>
                                        </p:attrNameLst>
                                      </p:cBhvr>
                                      <p:to>
                                        <p:strVal val="visible"/>
                                      </p:to>
                                    </p:set>
                                    <p:animEffect transition="in" filter="dissolve">
                                      <p:cBhvr>
                                        <p:cTn id="7" dur="500"/>
                                        <p:tgtEl>
                                          <p:spTgt spid="70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3">
                                            <p:txEl>
                                              <p:pRg st="9" end="9"/>
                                            </p:txEl>
                                          </p:spTgt>
                                        </p:tgtEl>
                                        <p:attrNameLst>
                                          <p:attrName>style.visibility</p:attrName>
                                        </p:attrNameLst>
                                      </p:cBhvr>
                                      <p:to>
                                        <p:strVal val="visible"/>
                                      </p:to>
                                    </p:set>
                                    <p:animEffect transition="in" filter="dissolve">
                                      <p:cBhvr>
                                        <p:cTn id="12" dur="500"/>
                                        <p:tgtEl>
                                          <p:spTgt spid="7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7118" y="2045258"/>
            <a:ext cx="7066585" cy="2462212"/>
          </a:xfrm>
          <a:prstGeom prst="rect">
            <a:avLst/>
          </a:prstGeom>
        </p:spPr>
        <p:txBody>
          <a:bodyPr wrap="square">
            <a:spAutoFit/>
          </a:bodyPr>
          <a:lstStyle/>
          <a:p>
            <a:r>
              <a:rPr lang="en-US" sz="2800" dirty="0">
                <a:solidFill>
                  <a:schemeClr val="bg1"/>
                </a:solidFill>
              </a:rPr>
              <a:t>Racism resembles a gun. While mean racists use it to coerce or kill, kind racists help keep it loaded by supporting the underlying racial concepts. </a:t>
            </a:r>
          </a:p>
          <a:p>
            <a:r>
              <a:rPr lang="en-US" sz="1400" i="1" dirty="0">
                <a:solidFill>
                  <a:srgbClr val="FFFFFF"/>
                </a:solidFill>
              </a:rPr>
              <a:t>                                                                                   -Donal Muir. Sociological  Inquiry, </a:t>
            </a:r>
            <a:r>
              <a:rPr lang="en-US" sz="1400" dirty="0">
                <a:solidFill>
                  <a:srgbClr val="FFFFFF"/>
                </a:solidFill>
              </a:rPr>
              <a:t>August 1993</a:t>
            </a:r>
          </a:p>
          <a:p>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40C2CEC8-7047-FE4A-8045-6AAE5EC640FD}" type="slidenum">
              <a:rPr lang="en-US" smtClean="0"/>
              <a:t>57</a:t>
            </a:fld>
            <a:endParaRPr lang="en-US"/>
          </a:p>
        </p:txBody>
      </p:sp>
    </p:spTree>
    <p:extLst>
      <p:ext uri="{BB962C8B-B14F-4D97-AF65-F5344CB8AC3E}">
        <p14:creationId xmlns:p14="http://schemas.microsoft.com/office/powerpoint/2010/main" val="640861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a:off x="1977081" y="772547"/>
            <a:ext cx="5865777" cy="4870981"/>
          </a:xfrm>
          <a:prstGeom prst="cube">
            <a:avLst/>
          </a:prstGeom>
          <a:solidFill>
            <a:srgbClr val="FFFFFF">
              <a:alpha val="0"/>
            </a:srgb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34033" y="772547"/>
            <a:ext cx="0" cy="359140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flipV="1">
            <a:off x="3207848" y="4363951"/>
            <a:ext cx="4635010" cy="6547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77081" y="4363951"/>
            <a:ext cx="1230767" cy="127957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96092" y="3430637"/>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57984" y="3093830"/>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496092" y="3093830"/>
            <a:ext cx="361892" cy="33680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081827" y="222599"/>
            <a:ext cx="6585906" cy="830997"/>
          </a:xfrm>
          <a:prstGeom prst="rect">
            <a:avLst/>
          </a:prstGeom>
          <a:noFill/>
        </p:spPr>
        <p:txBody>
          <a:bodyPr wrap="square" rtlCol="0">
            <a:spAutoFit/>
          </a:bodyPr>
          <a:lstStyle/>
          <a:p>
            <a:r>
              <a:rPr lang="en-US" sz="2400" dirty="0">
                <a:solidFill>
                  <a:srgbClr val="FFFFFF"/>
                </a:solidFill>
              </a:rPr>
              <a:t>The Room of Racialization – The Racial Worldview</a:t>
            </a:r>
          </a:p>
          <a:p>
            <a:endParaRPr lang="en-US" sz="2400" dirty="0">
              <a:solidFill>
                <a:srgbClr val="FFFFFF"/>
              </a:solidFill>
            </a:endParaRPr>
          </a:p>
        </p:txBody>
      </p:sp>
      <p:cxnSp>
        <p:nvCxnSpPr>
          <p:cNvPr id="28" name="Straight Connector 27"/>
          <p:cNvCxnSpPr/>
          <p:nvPr/>
        </p:nvCxnSpPr>
        <p:spPr>
          <a:xfrm flipH="1">
            <a:off x="968902" y="5774469"/>
            <a:ext cx="5651564"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977081" y="5774469"/>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20466" y="5743552"/>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6611" y="5813751"/>
            <a:ext cx="6253855" cy="369332"/>
          </a:xfrm>
          <a:prstGeom prst="rect">
            <a:avLst/>
          </a:prstGeom>
          <a:noFill/>
        </p:spPr>
        <p:txBody>
          <a:bodyPr wrap="square" rtlCol="0">
            <a:spAutoFit/>
          </a:bodyPr>
          <a:lstStyle/>
          <a:p>
            <a:r>
              <a:rPr lang="en-US" dirty="0">
                <a:solidFill>
                  <a:srgbClr val="FFFFFF"/>
                </a:solidFill>
              </a:rPr>
              <a:t>Non-racist              Kind Racist                                          Mean Racist</a:t>
            </a:r>
          </a:p>
        </p:txBody>
      </p:sp>
      <p:sp>
        <p:nvSpPr>
          <p:cNvPr id="3" name="Slide Number Placeholder 2"/>
          <p:cNvSpPr>
            <a:spLocks noGrp="1"/>
          </p:cNvSpPr>
          <p:nvPr>
            <p:ph type="sldNum" sz="quarter" idx="12"/>
          </p:nvPr>
        </p:nvSpPr>
        <p:spPr/>
        <p:txBody>
          <a:bodyPr/>
          <a:lstStyle/>
          <a:p>
            <a:fld id="{40C2CEC8-7047-FE4A-8045-6AAE5EC640FD}" type="slidenum">
              <a:rPr lang="en-US" smtClean="0"/>
              <a:t>58</a:t>
            </a:fld>
            <a:endParaRPr lang="en-US"/>
          </a:p>
        </p:txBody>
      </p:sp>
    </p:spTree>
    <p:extLst>
      <p:ext uri="{BB962C8B-B14F-4D97-AF65-F5344CB8AC3E}">
        <p14:creationId xmlns:p14="http://schemas.microsoft.com/office/powerpoint/2010/main" val="121789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a:off x="1977081" y="772547"/>
            <a:ext cx="5865777" cy="4870981"/>
          </a:xfrm>
          <a:prstGeom prst="cube">
            <a:avLst/>
          </a:prstGeom>
          <a:solidFill>
            <a:srgbClr val="FFFFFF">
              <a:alpha val="0"/>
            </a:srgb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34033" y="772547"/>
            <a:ext cx="0" cy="359140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flipV="1">
            <a:off x="3207848" y="4363951"/>
            <a:ext cx="4635010" cy="6547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77081" y="4363951"/>
            <a:ext cx="1230767" cy="127957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96092" y="3430637"/>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57984" y="3093830"/>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496092" y="3093830"/>
            <a:ext cx="361892" cy="33680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968902" y="5774469"/>
            <a:ext cx="5651564"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977081" y="5774469"/>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20466" y="5743552"/>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6611" y="5813751"/>
            <a:ext cx="6253855" cy="369332"/>
          </a:xfrm>
          <a:prstGeom prst="rect">
            <a:avLst/>
          </a:prstGeom>
          <a:noFill/>
        </p:spPr>
        <p:txBody>
          <a:bodyPr wrap="square" rtlCol="0">
            <a:spAutoFit/>
          </a:bodyPr>
          <a:lstStyle/>
          <a:p>
            <a:r>
              <a:rPr lang="en-US" dirty="0">
                <a:solidFill>
                  <a:srgbClr val="FFFFFF"/>
                </a:solidFill>
              </a:rPr>
              <a:t>Non-racist              Kind Racist                                          Mean Racist</a:t>
            </a:r>
          </a:p>
        </p:txBody>
      </p:sp>
      <p:sp>
        <p:nvSpPr>
          <p:cNvPr id="14" name="Oval Callout 13"/>
          <p:cNvSpPr/>
          <p:nvPr/>
        </p:nvSpPr>
        <p:spPr>
          <a:xfrm>
            <a:off x="2865896" y="3473557"/>
            <a:ext cx="368137" cy="497574"/>
          </a:xfrm>
          <a:prstGeom prst="wedgeEllipseCallout">
            <a:avLst>
              <a:gd name="adj1" fmla="val 645"/>
              <a:gd name="adj2" fmla="val 107383"/>
            </a:avLst>
          </a:prstGeom>
          <a:pattFill prst="lgCheck">
            <a:fgClr>
              <a:schemeClr val="tx1"/>
            </a:fgClr>
            <a:bgClr>
              <a:prstClr val="white"/>
            </a:bgClr>
          </a:patt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199666" y="209505"/>
            <a:ext cx="6585906" cy="830997"/>
          </a:xfrm>
          <a:prstGeom prst="rect">
            <a:avLst/>
          </a:prstGeom>
          <a:noFill/>
        </p:spPr>
        <p:txBody>
          <a:bodyPr wrap="square" rtlCol="0">
            <a:spAutoFit/>
          </a:bodyPr>
          <a:lstStyle/>
          <a:p>
            <a:r>
              <a:rPr lang="en-US" sz="2400" dirty="0">
                <a:solidFill>
                  <a:srgbClr val="FFFFFF"/>
                </a:solidFill>
              </a:rPr>
              <a:t>The Room of Racialization – The Racial Worldview</a:t>
            </a:r>
          </a:p>
          <a:p>
            <a:endParaRPr lang="en-US" sz="2400" dirty="0">
              <a:solidFill>
                <a:srgbClr val="FFFFFF"/>
              </a:solidFill>
            </a:endParaRPr>
          </a:p>
        </p:txBody>
      </p:sp>
      <p:sp>
        <p:nvSpPr>
          <p:cNvPr id="3" name="Slide Number Placeholder 2"/>
          <p:cNvSpPr>
            <a:spLocks noGrp="1"/>
          </p:cNvSpPr>
          <p:nvPr>
            <p:ph type="sldNum" sz="quarter" idx="12"/>
          </p:nvPr>
        </p:nvSpPr>
        <p:spPr/>
        <p:txBody>
          <a:bodyPr/>
          <a:lstStyle/>
          <a:p>
            <a:fld id="{40C2CEC8-7047-FE4A-8045-6AAE5EC640FD}" type="slidenum">
              <a:rPr lang="en-US" smtClean="0"/>
              <a:t>59</a:t>
            </a:fld>
            <a:endParaRPr lang="en-US"/>
          </a:p>
        </p:txBody>
      </p:sp>
    </p:spTree>
    <p:extLst>
      <p:ext uri="{BB962C8B-B14F-4D97-AF65-F5344CB8AC3E}">
        <p14:creationId xmlns:p14="http://schemas.microsoft.com/office/powerpoint/2010/main" val="15616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7.36495E-7 -1.50856E-6 L 0.3481 -0.00185 " pathEditMode="relative" rAng="0" ptsTypes="AA">
                                      <p:cBhvr>
                                        <p:cTn id="6" dur="2000" spd="-100000" fill="hold"/>
                                        <p:tgtEl>
                                          <p:spTgt spid="14"/>
                                        </p:tgtEl>
                                        <p:attrNameLst>
                                          <p:attrName>ppt_x</p:attrName>
                                          <p:attrName>ppt_y</p:attrName>
                                        </p:attrNameLst>
                                      </p:cBhvr>
                                      <p:rCtr x="17405" y="-9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C 0.0007 -0.01551 -0.00034 -0.04443 0.0073 -0.05924 C 0.00904 -0.06942 0.01616 -0.09186 0.02154 -0.09926 C 0.02588 -0.11777 0.04308 -0.12425 0.05594 -0.12795 C 0.06497 -0.12726 0.074 -0.12703 0.08321 -0.12587 C 0.08824 -0.12541 0.09085 -0.12032 0.09467 -0.11638 C 0.10075 -0.10991 0.10787 -0.10343 0.11465 -0.09741 C 0.11551 -0.09556 0.11673 -0.09371 0.1176 -0.09163 C 0.11864 -0.08931 0.11916 -0.08654 0.12038 -0.08399 C 0.12455 -0.07566 0.12229 -0.08538 0.12611 -0.07451 C 0.12767 -0.06965 0.1275 -0.0634 0.13045 -0.05924 C 0.13497 -0.05276 0.13879 -0.04443 0.14192 -0.03633 C 0.14887 -0.01782 0.14001 -0.03494 0.14904 -0.01898 C 0.1506 -0.0125 0.15303 -0.00671 0.15477 0 C 0.1539 0.01735 0.15738 0.04396 0.14192 0.05159 C 0.14088 0.05275 0.14001 0.05437 0.13896 0.0553 C 0.13619 0.05691 0.13045 0.05923 0.13045 0.05923 C 0.12368 0.05853 0.1169 0.05923 0.11048 0.05715 C 0.10249 0.05437 0.09571 0.04188 0.08894 0.03632 C 0.08425 0.02707 0.08251 0.02452 0.08025 0.01342 C 0.08095 -0.0044 0.07869 -0.02013 0.08599 -0.03425 C 0.09415 -0.07474 0.17353 -0.04952 0.17492 -0.04952 C 0.18326 -0.0553 0.19507 -0.0634 0.20202 -0.07242 C 0.21018 -0.08353 0.20601 -0.08075 0.21348 -0.08399 C 0.21713 -0.08862 0.21904 -0.09116 0.22078 -0.09741 C 0.22026 -0.10574 0.21991 -0.11407 0.21921 -0.12217 C 0.21783 -0.13513 0.20671 -0.13698 0.19924 -0.13929 C 0.17631 -0.13767 0.17318 -0.14114 0.15911 -0.12217 C 0.1579 -0.11569 0.15616 -0.10944 0.15477 -0.10296 C 0.15512 -0.09602 0.15477 -0.08908 0.15616 -0.08214 C 0.15668 -0.07913 0.15929 -0.07751 0.1605 -0.07451 C 0.16137 -0.07219 0.16102 -0.06942 0.16189 -0.06687 C 0.16676 -0.05137 0.17457 -0.03494 0.18204 -0.02106 C 0.18743 0.00139 0.17892 -0.03054 0.18639 -0.01134 C 0.18708 -0.00926 0.18691 -0.00625 0.18777 -0.00394 C 0.18899 -0.00047 0.19142 0.00254 0.19351 0.00578 C 0.19559 0.00902 0.19733 0.01411 0.20063 0.01527 C 0.20567 0.01666 0.21105 0.01642 0.21644 0.01712 C 0.22304 0.0192 0.22946 0.02128 0.23641 0.0229 C 0.23832 0.02475 0.24006 0.02707 0.24214 0.02869 C 0.24336 0.02961 0.2451 0.02938 0.24649 0.03054 C 0.25534 0.03725 0.26316 0.05414 0.26664 0.06686 C 0.26611 0.07635 0.26611 0.08584 0.26507 0.09532 C 0.26386 0.10388 0.24961 0.12124 0.24371 0.12401 C 0.24266 0.12517 0.24197 0.12864 0.24075 0.12795 C 0.23867 0.12656 0.23572 0.11036 0.23502 0.10689 C 0.23155 0.07357 0.23224 0.08352 0.23224 0.02475 C 0.23224 0.00393 0.23415 -0.00486 0.24075 -0.02106 C 0.25083 -0.04628 0.26455 -0.0789 0.28956 -0.08006 C 0.31371 -0.08145 0.3382 -0.08145 0.36252 -0.08214 C 0.37225 -0.08654 0.37155 -0.08862 0.37398 -0.10111 C 0.37259 -0.13513 0.37624 -0.13536 0.35974 -0.15086 C 0.32674 -0.14924 0.3276 -0.15063 0.30659 -0.14507 C 0.30224 -0.14299 0.29773 -0.14207 0.29373 -0.13929 C 0.28574 -0.1342 0.28001 -0.12541 0.27237 -0.12032 C 0.26403 -0.10944 0.25882 -0.09949 0.25361 -0.08584 C 0.24961 -0.06433 0.24996 -0.04813 0.26229 -0.03054 C 0.2649 -0.02707 0.26768 -0.02222 0.2708 -0.01898 C 0.27341 -0.0162 0.27949 -0.01134 0.27949 -0.01134 C 0.28314 -0.00417 0.28748 -0.00278 0.29373 0 C 0.2946 0.00115 0.29547 0.00254 0.29669 0.0037 C 0.2979 0.00462 0.29964 0.00439 0.30085 0.00578 C 0.30207 0.00717 0.30242 0.00971 0.30381 0.01133 C 0.30624 0.01411 0.30937 0.01619 0.31232 0.01897 C 0.31371 0.02013 0.3151 0.02151 0.31666 0.0229 C 0.31805 0.02406 0.321 0.0266 0.321 0.0266 C 0.32621 0.03748 0.33525 0.04465 0.34254 0.05344 C 0.34497 0.05622 0.34966 0.06293 0.34966 0.06293 C 0.35192 0.06941 0.35366 0.07589 0.35679 0.08213 C 0.35627 0.09532 0.35661 0.10874 0.3554 0.12216 C 0.35488 0.12702 0.34862 0.13095 0.34671 0.1335 C 0.33507 0.14715 0.33108 0.16219 0.31527 0.16612 C 0.31267 0.16821 0.31076 0.17191 0.30815 0.17376 C 0.30329 0.17677 0.28991 0.18116 0.28383 0.18325 C 0.26038 0.2124 0.28053 0.1888 0.19629 0.18325 C 0.18708 0.18255 0.16919 0.17931 0.16919 0.17931 C 0.16155 0.17677 0.15373 0.17654 0.14626 0.17376 C 0.1414 0.17168 0.13792 0.16797 0.13323 0.16612 C 0.12889 0.16797 0.12403 0.16821 0.12038 0.17168 C 0.1143 0.17677 0.11117 0.18695 0.10475 0.19088 C 0.10318 0.19157 0.09762 0.1763 0.09745 0.17561 C 0.09241 0.16381 0.08772 0.14669 0.08025 0.13743 C 0.07591 0.12286 0.07053 0.10851 0.0674 0.09347 C 0.06497 0.08237 0.06445 0.07172 0.06167 0.06108 C 0.0575 0.02175 0.05507 -0.01759 0.06879 -0.05345 C 0.07157 -0.06109 0.07278 -0.06664 0.07747 -0.07242 C 0.08512 -0.10505 0.11534 -0.10921 0.12906 -0.13559 C 0.1308 -0.14276 0.13219 -0.146 0.12906 -0.15456 C 0.12837 -0.15641 0.12611 -0.15595 0.12472 -0.15641 C 0.11812 -0.15873 0.11343 -0.16035 0.10752 -0.16405 C 0.06028 -0.15826 0.09015 -0.16567 0.0674 -0.15086 C 0.06201 -0.14346 0.05976 -0.13351 0.05455 -0.12587 C 0.05194 -0.11824 0.0502 -0.11129 0.04881 -0.10296 C 0.04916 -0.06872 0.0502 -0.03448 0.0502 0 C 0.0502 0.03285 0.05455 0.06871 0.0245 0.06871 " pathEditMode="relative" ptsTypes="ffffffffffffffffffffffffffffffffffffffffffffffffffffffffffffffffffffffffffffffffffffffffffffffA">
                                      <p:cBhvr>
                                        <p:cTn id="10" dur="7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831273" y="2432246"/>
            <a:ext cx="7481454" cy="769441"/>
          </a:xfrm>
          <a:prstGeom prst="rect">
            <a:avLst/>
          </a:prstGeom>
        </p:spPr>
        <p:txBody>
          <a:bodyPr wrap="square">
            <a:spAutoFit/>
          </a:bodyPr>
          <a:lstStyle/>
          <a:p>
            <a:pPr marL="457200" indent="-457200" algn="ctr">
              <a:buFont typeface="+mj-lt"/>
              <a:buAutoNum type="arabicPeriod"/>
            </a:pPr>
            <a:r>
              <a:rPr lang="en-US" sz="2400" dirty="0">
                <a:solidFill>
                  <a:schemeClr val="bg1"/>
                </a:solidFill>
                <a:latin typeface="itc-avant-garde-gothic-pro"/>
              </a:rPr>
              <a:t>What is the meaning and origin of race? </a:t>
            </a:r>
          </a:p>
          <a:p>
            <a:pPr marL="457200" indent="-457200">
              <a:buFont typeface="+mj-lt"/>
              <a:buAutoNum type="arabicPeriod"/>
            </a:pPr>
            <a:endParaRPr lang="en-US" sz="2000" dirty="0">
              <a:solidFill>
                <a:schemeClr val="bg1"/>
              </a:solidFill>
              <a:latin typeface="itc-avant-garde-gothic-pro"/>
            </a:endParaRPr>
          </a:p>
        </p:txBody>
      </p:sp>
    </p:spTree>
    <p:extLst>
      <p:ext uri="{BB962C8B-B14F-4D97-AF65-F5344CB8AC3E}">
        <p14:creationId xmlns:p14="http://schemas.microsoft.com/office/powerpoint/2010/main" val="2318160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a:off x="1977081" y="772547"/>
            <a:ext cx="5865777" cy="4870981"/>
          </a:xfrm>
          <a:prstGeom prst="cube">
            <a:avLst/>
          </a:prstGeom>
          <a:solidFill>
            <a:srgbClr val="FFFFFF">
              <a:alpha val="0"/>
            </a:srgb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34033" y="772547"/>
            <a:ext cx="0" cy="359140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flipV="1">
            <a:off x="3207848" y="4363951"/>
            <a:ext cx="4635010" cy="6547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77081" y="4363951"/>
            <a:ext cx="1230767" cy="127957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96092" y="3430637"/>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57984" y="3093830"/>
            <a:ext cx="0" cy="166185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496092" y="3093830"/>
            <a:ext cx="361892" cy="33680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968902" y="5774469"/>
            <a:ext cx="5651564"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977081" y="5774469"/>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20466" y="5743552"/>
            <a:ext cx="0" cy="366633"/>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6611" y="5813751"/>
            <a:ext cx="6253855" cy="369332"/>
          </a:xfrm>
          <a:prstGeom prst="rect">
            <a:avLst/>
          </a:prstGeom>
          <a:noFill/>
        </p:spPr>
        <p:txBody>
          <a:bodyPr wrap="square" rtlCol="0">
            <a:spAutoFit/>
          </a:bodyPr>
          <a:lstStyle/>
          <a:p>
            <a:r>
              <a:rPr lang="en-US" dirty="0">
                <a:solidFill>
                  <a:srgbClr val="FFFFFF"/>
                </a:solidFill>
              </a:rPr>
              <a:t>Non-racist              Kind Racist                                          Mean Racist</a:t>
            </a:r>
          </a:p>
        </p:txBody>
      </p:sp>
      <p:sp>
        <p:nvSpPr>
          <p:cNvPr id="16" name="Oval Callout 15"/>
          <p:cNvSpPr/>
          <p:nvPr/>
        </p:nvSpPr>
        <p:spPr>
          <a:xfrm>
            <a:off x="1139112" y="3931847"/>
            <a:ext cx="368137" cy="497574"/>
          </a:xfrm>
          <a:prstGeom prst="wedgeEllipseCallout">
            <a:avLst>
              <a:gd name="adj1" fmla="val 645"/>
              <a:gd name="adj2" fmla="val 107383"/>
            </a:avLst>
          </a:prstGeom>
          <a:pattFill prst="lgCheck">
            <a:fgClr>
              <a:schemeClr val="tx1"/>
            </a:fgClr>
            <a:bgClr>
              <a:prstClr val="white"/>
            </a:bgClr>
          </a:patt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199666" y="209505"/>
            <a:ext cx="6585906" cy="830997"/>
          </a:xfrm>
          <a:prstGeom prst="rect">
            <a:avLst/>
          </a:prstGeom>
          <a:noFill/>
        </p:spPr>
        <p:txBody>
          <a:bodyPr wrap="square" rtlCol="0">
            <a:spAutoFit/>
          </a:bodyPr>
          <a:lstStyle/>
          <a:p>
            <a:r>
              <a:rPr lang="en-US" sz="2400" dirty="0">
                <a:solidFill>
                  <a:srgbClr val="FFFFFF"/>
                </a:solidFill>
              </a:rPr>
              <a:t>The Room of Racialization – The Racial Worldview</a:t>
            </a:r>
          </a:p>
          <a:p>
            <a:endParaRPr lang="en-US" sz="2400" dirty="0">
              <a:solidFill>
                <a:srgbClr val="FFFFFF"/>
              </a:solidFill>
            </a:endParaRPr>
          </a:p>
        </p:txBody>
      </p:sp>
      <p:sp>
        <p:nvSpPr>
          <p:cNvPr id="3" name="Slide Number Placeholder 2"/>
          <p:cNvSpPr>
            <a:spLocks noGrp="1"/>
          </p:cNvSpPr>
          <p:nvPr>
            <p:ph type="sldNum" sz="quarter" idx="12"/>
          </p:nvPr>
        </p:nvSpPr>
        <p:spPr/>
        <p:txBody>
          <a:bodyPr/>
          <a:lstStyle/>
          <a:p>
            <a:fld id="{40C2CEC8-7047-FE4A-8045-6AAE5EC640FD}" type="slidenum">
              <a:rPr lang="en-US" smtClean="0"/>
              <a:t>60</a:t>
            </a:fld>
            <a:endParaRPr lang="en-US"/>
          </a:p>
        </p:txBody>
      </p:sp>
    </p:spTree>
    <p:extLst>
      <p:ext uri="{BB962C8B-B14F-4D97-AF65-F5344CB8AC3E}">
        <p14:creationId xmlns:p14="http://schemas.microsoft.com/office/powerpoint/2010/main" val="4075771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8079" y="1165781"/>
            <a:ext cx="7228477" cy="4062651"/>
          </a:xfrm>
          <a:prstGeom prst="rect">
            <a:avLst/>
          </a:prstGeom>
        </p:spPr>
        <p:txBody>
          <a:bodyPr wrap="square">
            <a:spAutoFit/>
          </a:bodyPr>
          <a:lstStyle/>
          <a:p>
            <a:pPr algn="ctr"/>
            <a:r>
              <a:rPr lang="en-US" sz="2400" dirty="0">
                <a:solidFill>
                  <a:schemeClr val="bg1"/>
                </a:solidFill>
              </a:rPr>
              <a:t>Prepare for powerful resistance</a:t>
            </a:r>
          </a:p>
          <a:p>
            <a:endParaRPr lang="en-US" sz="2400" dirty="0">
              <a:solidFill>
                <a:schemeClr val="bg1"/>
              </a:solidFill>
            </a:endParaRPr>
          </a:p>
          <a:p>
            <a:r>
              <a:rPr lang="en-US" sz="2400" dirty="0">
                <a:solidFill>
                  <a:schemeClr val="bg1"/>
                </a:solidFill>
              </a:rPr>
              <a:t>Sometimes people hold a core belief that is very strong. When they are  presented with evidence that works against that belief, the new evidence cannot be accepted. It would create a feeling that is extremely uncomfortable, called cognitive dissonance. And because it is so important to protect the core belief, they will rationalize, ignore and even deny anything that doesn't fit in with the core belief. -</a:t>
            </a:r>
            <a:r>
              <a:rPr lang="en-US" sz="1600" dirty="0">
                <a:solidFill>
                  <a:schemeClr val="bg1"/>
                </a:solidFill>
              </a:rPr>
              <a:t> </a:t>
            </a:r>
            <a:r>
              <a:rPr lang="en-US" sz="1600" dirty="0">
                <a:solidFill>
                  <a:schemeClr val="bg1"/>
                </a:solidFill>
                <a:hlinkClick r:id="rId2">
                  <a:extLst>
                    <a:ext uri="{A12FA001-AC4F-418D-AE19-62706E023703}">
                      <ahyp:hlinkClr xmlns:ahyp="http://schemas.microsoft.com/office/drawing/2018/hyperlinkcolor" val="tx"/>
                    </a:ext>
                  </a:extLst>
                </a:hlinkClick>
              </a:rPr>
              <a:t>Frantz Fanon</a:t>
            </a:r>
            <a:r>
              <a:rPr lang="en-US" sz="1600" dirty="0">
                <a:solidFill>
                  <a:schemeClr val="bg1"/>
                </a:solidFill>
              </a:rPr>
              <a:t>, </a:t>
            </a:r>
            <a:r>
              <a:rPr lang="en-US" sz="1600" dirty="0">
                <a:solidFill>
                  <a:schemeClr val="bg1"/>
                </a:solidFill>
                <a:hlinkClick r:id="rId3">
                  <a:extLst>
                    <a:ext uri="{A12FA001-AC4F-418D-AE19-62706E023703}">
                      <ahyp:hlinkClr xmlns:ahyp="http://schemas.microsoft.com/office/drawing/2018/hyperlinkcolor" val="tx"/>
                    </a:ext>
                  </a:extLst>
                </a:hlinkClick>
              </a:rPr>
              <a:t>Black Skin, White Masks</a:t>
            </a:r>
            <a:endParaRPr lang="en-US" sz="1600" dirty="0">
              <a:solidFill>
                <a:schemeClr val="bg1"/>
              </a:solidFill>
            </a:endParaRPr>
          </a:p>
        </p:txBody>
      </p:sp>
    </p:spTree>
    <p:extLst>
      <p:ext uri="{BB962C8B-B14F-4D97-AF65-F5344CB8AC3E}">
        <p14:creationId xmlns:p14="http://schemas.microsoft.com/office/powerpoint/2010/main" val="1289345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700" y="670571"/>
            <a:ext cx="7556500" cy="1323439"/>
          </a:xfrm>
          <a:prstGeom prst="rect">
            <a:avLst/>
          </a:prstGeom>
        </p:spPr>
        <p:txBody>
          <a:bodyPr wrap="square">
            <a:spAutoFit/>
          </a:bodyPr>
          <a:lstStyle/>
          <a:p>
            <a:r>
              <a:rPr lang="en-US" sz="2000" i="1" dirty="0">
                <a:solidFill>
                  <a:schemeClr val="bg1"/>
                </a:solidFill>
              </a:rPr>
              <a:t> </a:t>
            </a:r>
            <a:endParaRPr lang="en-US" sz="2000" dirty="0">
              <a:solidFill>
                <a:schemeClr val="bg1"/>
              </a:solidFill>
            </a:endParaRPr>
          </a:p>
          <a:p>
            <a:r>
              <a:rPr lang="en-US" sz="2000" dirty="0">
                <a:solidFill>
                  <a:schemeClr val="bg1"/>
                </a:solidFill>
              </a:rPr>
              <a:t>“It's easier to fool people than to convince them that they have been fooled.”― Author uncertain</a:t>
            </a:r>
            <a:r>
              <a:rPr lang="en-US" sz="2000" u="sng" dirty="0">
                <a:solidFill>
                  <a:schemeClr val="bg1"/>
                </a:solidFill>
              </a:rPr>
              <a:t> </a:t>
            </a:r>
          </a:p>
          <a:p>
            <a:endParaRPr lang="en-US" sz="2000" b="1" dirty="0">
              <a:solidFill>
                <a:schemeClr val="bg1"/>
              </a:solidFill>
            </a:endParaRPr>
          </a:p>
        </p:txBody>
      </p:sp>
      <p:sp>
        <p:nvSpPr>
          <p:cNvPr id="4" name="Rectangle 3"/>
          <p:cNvSpPr/>
          <p:nvPr/>
        </p:nvSpPr>
        <p:spPr>
          <a:xfrm>
            <a:off x="774700" y="2228671"/>
            <a:ext cx="7327900" cy="1015663"/>
          </a:xfrm>
          <a:prstGeom prst="rect">
            <a:avLst/>
          </a:prstGeom>
        </p:spPr>
        <p:txBody>
          <a:bodyPr wrap="square">
            <a:spAutoFit/>
          </a:bodyPr>
          <a:lstStyle/>
          <a:p>
            <a:r>
              <a:rPr lang="en-US" sz="2000" dirty="0">
                <a:solidFill>
                  <a:schemeClr val="bg1"/>
                </a:solidFill>
              </a:rPr>
              <a:t>“I see no reason why I should be consciously wrong today because I was unconsciously wrong yesterday.”</a:t>
            </a:r>
          </a:p>
          <a:p>
            <a:r>
              <a:rPr lang="en-US" sz="2000" dirty="0">
                <a:solidFill>
                  <a:schemeClr val="bg1"/>
                </a:solidFill>
              </a:rPr>
              <a:t>                           – Supreme Court Justice Robert H. Jackson, 1948</a:t>
            </a:r>
          </a:p>
        </p:txBody>
      </p:sp>
      <p:sp>
        <p:nvSpPr>
          <p:cNvPr id="5" name="Rectangle 4"/>
          <p:cNvSpPr/>
          <p:nvPr/>
        </p:nvSpPr>
        <p:spPr>
          <a:xfrm>
            <a:off x="774700" y="3713540"/>
            <a:ext cx="7556500" cy="1938992"/>
          </a:xfrm>
          <a:prstGeom prst="rect">
            <a:avLst/>
          </a:prstGeom>
        </p:spPr>
        <p:txBody>
          <a:bodyPr wrap="square">
            <a:spAutoFit/>
          </a:bodyPr>
          <a:lstStyle/>
          <a:p>
            <a:r>
              <a:rPr lang="en-US" sz="2000" dirty="0">
                <a:solidFill>
                  <a:schemeClr val="bg1"/>
                </a:solidFill>
              </a:rPr>
              <a:t>The effect of the race transcendent perspective is not to deny the psychological or sociopolitical truth and power of race, but to be empowered to disengage from the hegemonic and seemingly inescapable racial worldview, gain the liberating insight that that detachment affords, and then re-engage with the idea of race in a new and enlightened way.</a:t>
            </a:r>
            <a:endParaRPr lang="en-US" sz="2000" b="1" dirty="0">
              <a:solidFill>
                <a:schemeClr val="bg1"/>
              </a:solidFill>
            </a:endParaRPr>
          </a:p>
        </p:txBody>
      </p:sp>
    </p:spTree>
    <p:extLst>
      <p:ext uri="{BB962C8B-B14F-4D97-AF65-F5344CB8AC3E}">
        <p14:creationId xmlns:p14="http://schemas.microsoft.com/office/powerpoint/2010/main" val="17289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DFE-CD37-1143-B57C-57025FAF48F9}"/>
              </a:ext>
            </a:extLst>
          </p:cNvPr>
          <p:cNvSpPr/>
          <p:nvPr/>
        </p:nvSpPr>
        <p:spPr>
          <a:xfrm>
            <a:off x="799358" y="302359"/>
            <a:ext cx="7773884" cy="6555641"/>
          </a:xfrm>
          <a:prstGeom prst="rect">
            <a:avLst/>
          </a:prstGeom>
        </p:spPr>
        <p:txBody>
          <a:bodyPr wrap="square">
            <a:spAutoFit/>
          </a:bodyPr>
          <a:lstStyle/>
          <a:p>
            <a:pPr algn="ctr"/>
            <a:r>
              <a:rPr lang="en-US" sz="2000" dirty="0">
                <a:solidFill>
                  <a:schemeClr val="bg1"/>
                </a:solidFill>
                <a:latin typeface="itc-avant-garde-gothic-pro"/>
              </a:rPr>
              <a:t>Discussion</a:t>
            </a:r>
          </a:p>
          <a:p>
            <a:pPr marL="457200" indent="-457200">
              <a:buFont typeface="+mj-lt"/>
              <a:buAutoNum type="arabicPeriod"/>
            </a:pPr>
            <a:endParaRPr lang="en-US" sz="2000" dirty="0">
              <a:solidFill>
                <a:schemeClr val="bg1"/>
              </a:solidFill>
              <a:latin typeface="itc-avant-garde-gothic-pro"/>
            </a:endParaRPr>
          </a:p>
          <a:p>
            <a:pPr marL="457200" indent="-457200">
              <a:buFont typeface="+mj-lt"/>
              <a:buAutoNum type="arabicPeriod"/>
            </a:pPr>
            <a:r>
              <a:rPr lang="en-US" sz="2000" dirty="0">
                <a:solidFill>
                  <a:schemeClr val="bg1"/>
                </a:solidFill>
                <a:latin typeface="itc-avant-garde-gothic-pro"/>
              </a:rPr>
              <a:t>What is the meaning and origin of race? </a:t>
            </a:r>
          </a:p>
          <a:p>
            <a:pPr marL="457200" indent="-457200">
              <a:buFont typeface="+mj-lt"/>
              <a:buAutoNum type="arabicPeriod"/>
            </a:pPr>
            <a:endParaRPr lang="en-US" sz="2000" dirty="0">
              <a:solidFill>
                <a:schemeClr val="bg1"/>
              </a:solidFill>
              <a:latin typeface="itc-avant-garde-gothic-pro"/>
            </a:endParaRPr>
          </a:p>
          <a:p>
            <a:pPr marL="457200" indent="-457200">
              <a:buFont typeface="+mj-lt"/>
              <a:buAutoNum type="arabicPeriod"/>
            </a:pPr>
            <a:r>
              <a:rPr lang="en-US" sz="2000" dirty="0">
                <a:solidFill>
                  <a:schemeClr val="bg1"/>
                </a:solidFill>
                <a:latin typeface="itc-avant-garde-gothic-pro"/>
              </a:rPr>
              <a:t>What does it mean to challenge the idea of race – to transcend race? </a:t>
            </a:r>
          </a:p>
          <a:p>
            <a:pPr marL="457200" indent="-457200">
              <a:buFont typeface="+mj-lt"/>
              <a:buAutoNum type="arabicPeriod"/>
            </a:pPr>
            <a:endParaRPr lang="en-US" sz="2000" dirty="0">
              <a:solidFill>
                <a:schemeClr val="bg1"/>
              </a:solidFill>
              <a:latin typeface="itc-avant-garde-gothic-pro"/>
            </a:endParaRPr>
          </a:p>
          <a:p>
            <a:pPr marL="457200" indent="-457200">
              <a:buFont typeface="+mj-lt"/>
              <a:buAutoNum type="arabicPeriod"/>
            </a:pPr>
            <a:r>
              <a:rPr lang="en-US" sz="2000" dirty="0">
                <a:solidFill>
                  <a:schemeClr val="bg1"/>
                </a:solidFill>
                <a:latin typeface="itc-avant-garde-gothic-pro"/>
              </a:rPr>
              <a:t>What does it entail for a person to refuse to accept his or her racial designation? </a:t>
            </a:r>
          </a:p>
          <a:p>
            <a:endParaRPr lang="en-US" sz="2000" dirty="0">
              <a:solidFill>
                <a:schemeClr val="bg1"/>
              </a:solidFill>
              <a:latin typeface="itc-avant-garde-gothic-pro"/>
            </a:endParaRPr>
          </a:p>
          <a:p>
            <a:pPr marL="457200" indent="-457200">
              <a:buAutoNum type="arabicPeriod" startAt="4"/>
            </a:pPr>
            <a:r>
              <a:rPr lang="en-US" sz="2000" dirty="0">
                <a:solidFill>
                  <a:schemeClr val="bg1"/>
                </a:solidFill>
                <a:latin typeface="itc-avant-garde-gothic-pro"/>
              </a:rPr>
              <a:t>How can we </a:t>
            </a:r>
            <a:r>
              <a:rPr lang="en-US" sz="2000" i="1" dirty="0">
                <a:solidFill>
                  <a:srgbClr val="FFFF00"/>
                </a:solidFill>
                <a:latin typeface="itc-avant-garde-gothic-pro"/>
              </a:rPr>
              <a:t>destabilise</a:t>
            </a:r>
            <a:r>
              <a:rPr lang="en-US" sz="2000" dirty="0">
                <a:solidFill>
                  <a:schemeClr val="bg1"/>
                </a:solidFill>
                <a:latin typeface="itc-avant-garde-gothic-pro"/>
              </a:rPr>
              <a:t> the ideology and belief system of race? </a:t>
            </a:r>
          </a:p>
          <a:p>
            <a:pPr marL="457200" indent="-457200">
              <a:buAutoNum type="arabicPeriod" startAt="4"/>
            </a:pPr>
            <a:endParaRPr lang="en-US" sz="1000" dirty="0">
              <a:solidFill>
                <a:schemeClr val="bg1"/>
              </a:solidFill>
              <a:latin typeface="itc-avant-garde-gothic-pro"/>
            </a:endParaRPr>
          </a:p>
          <a:p>
            <a:pPr algn="ctr"/>
            <a:r>
              <a:rPr lang="en-US" sz="2000" dirty="0">
                <a:solidFill>
                  <a:schemeClr val="bg1"/>
                </a:solidFill>
                <a:latin typeface="itc-avant-garde-gothic-pro"/>
              </a:rPr>
              <a:t>--------------------------------------------------------------------------------------</a:t>
            </a:r>
          </a:p>
          <a:p>
            <a:pPr algn="ctr"/>
            <a:endParaRPr lang="en-US" sz="1000" dirty="0">
              <a:solidFill>
                <a:schemeClr val="bg1"/>
              </a:solidFill>
              <a:latin typeface="itc-avant-garde-gothic-pro"/>
            </a:endParaRPr>
          </a:p>
          <a:p>
            <a:pPr marL="457200" indent="-457200">
              <a:buAutoNum type="arabicPeriod" startAt="5"/>
            </a:pPr>
            <a:r>
              <a:rPr lang="en-US" sz="2000" dirty="0">
                <a:solidFill>
                  <a:srgbClr val="FFFF00"/>
                </a:solidFill>
                <a:latin typeface="itc-avant-garde-gothic-pro"/>
              </a:rPr>
              <a:t>What possibilities for human relationships exist beyond the boundary of race? </a:t>
            </a:r>
          </a:p>
          <a:p>
            <a:pPr marL="457200" indent="-457200">
              <a:buFont typeface="+mj-lt"/>
              <a:buAutoNum type="arabicPeriod"/>
            </a:pPr>
            <a:endParaRPr lang="en-US" sz="2000" dirty="0">
              <a:solidFill>
                <a:srgbClr val="FFFF00"/>
              </a:solidFill>
              <a:latin typeface="itc-avant-garde-gothic-pro"/>
            </a:endParaRPr>
          </a:p>
          <a:p>
            <a:pPr marL="457200" indent="-457200">
              <a:buAutoNum type="arabicPeriod" startAt="6"/>
            </a:pPr>
            <a:r>
              <a:rPr lang="en-US" sz="2000" dirty="0">
                <a:solidFill>
                  <a:srgbClr val="FFFF00"/>
                </a:solidFill>
                <a:latin typeface="itc-avant-garde-gothic-pro"/>
              </a:rPr>
              <a:t>Is the idea of racial difference more important than that of universal </a:t>
            </a:r>
          </a:p>
          <a:p>
            <a:r>
              <a:rPr lang="en-US" sz="2000" dirty="0">
                <a:solidFill>
                  <a:srgbClr val="FFFF00"/>
                </a:solidFill>
                <a:latin typeface="itc-avant-garde-gothic-pro"/>
              </a:rPr>
              <a:t>        humanity? </a:t>
            </a:r>
          </a:p>
          <a:p>
            <a:pPr marL="457200" indent="-457200">
              <a:buFont typeface="+mj-lt"/>
              <a:buAutoNum type="arabicPeriod"/>
            </a:pPr>
            <a:endParaRPr lang="en-US" sz="2000" dirty="0">
              <a:solidFill>
                <a:srgbClr val="FFFF00"/>
              </a:solidFill>
              <a:latin typeface="itc-avant-garde-gothic-pro"/>
            </a:endParaRPr>
          </a:p>
          <a:p>
            <a:pPr marL="457200" indent="-457200">
              <a:buAutoNum type="arabicPeriod" startAt="7"/>
            </a:pPr>
            <a:r>
              <a:rPr lang="en-US" sz="2000" dirty="0">
                <a:solidFill>
                  <a:srgbClr val="FFFF00"/>
                </a:solidFill>
                <a:latin typeface="itc-avant-garde-gothic-pro"/>
              </a:rPr>
              <a:t>Is ‘race’ and racial essentialism more important than individual freedom? </a:t>
            </a:r>
          </a:p>
          <a:p>
            <a:endParaRPr lang="en-US" sz="2000" dirty="0">
              <a:solidFill>
                <a:schemeClr val="bg1"/>
              </a:solidFill>
            </a:endParaRPr>
          </a:p>
        </p:txBody>
      </p:sp>
    </p:spTree>
    <p:extLst>
      <p:ext uri="{BB962C8B-B14F-4D97-AF65-F5344CB8AC3E}">
        <p14:creationId xmlns:p14="http://schemas.microsoft.com/office/powerpoint/2010/main" val="914556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2135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88E215-7A83-644D-8C5C-2AF2538C175B}"/>
              </a:ext>
            </a:extLst>
          </p:cNvPr>
          <p:cNvPicPr>
            <a:picLocks noChangeAspect="1"/>
          </p:cNvPicPr>
          <p:nvPr/>
        </p:nvPicPr>
        <p:blipFill>
          <a:blip r:embed="rId2"/>
          <a:stretch>
            <a:fillRect/>
          </a:stretch>
        </p:blipFill>
        <p:spPr>
          <a:xfrm>
            <a:off x="695768" y="1413580"/>
            <a:ext cx="7752463" cy="4030839"/>
          </a:xfrm>
          <a:prstGeom prst="rect">
            <a:avLst/>
          </a:prstGeom>
        </p:spPr>
      </p:pic>
      <p:sp>
        <p:nvSpPr>
          <p:cNvPr id="5" name="TextBox 4">
            <a:extLst>
              <a:ext uri="{FF2B5EF4-FFF2-40B4-BE49-F238E27FC236}">
                <a16:creationId xmlns:a16="http://schemas.microsoft.com/office/drawing/2014/main" id="{511888F9-3499-884D-BD5E-38C48E7DF445}"/>
              </a:ext>
            </a:extLst>
          </p:cNvPr>
          <p:cNvSpPr txBox="1"/>
          <p:nvPr/>
        </p:nvSpPr>
        <p:spPr>
          <a:xfrm>
            <a:off x="1470211" y="735106"/>
            <a:ext cx="6203576" cy="523220"/>
          </a:xfrm>
          <a:prstGeom prst="rect">
            <a:avLst/>
          </a:prstGeom>
          <a:noFill/>
        </p:spPr>
        <p:txBody>
          <a:bodyPr wrap="square" rtlCol="0">
            <a:spAutoFit/>
          </a:bodyPr>
          <a:lstStyle/>
          <a:p>
            <a:pPr algn="ctr"/>
            <a:r>
              <a:rPr lang="en-US" sz="2800" dirty="0">
                <a:solidFill>
                  <a:schemeClr val="bg1"/>
                </a:solidFill>
              </a:rPr>
              <a:t>Thank you!</a:t>
            </a:r>
          </a:p>
        </p:txBody>
      </p:sp>
    </p:spTree>
    <p:extLst>
      <p:ext uri="{BB962C8B-B14F-4D97-AF65-F5344CB8AC3E}">
        <p14:creationId xmlns:p14="http://schemas.microsoft.com/office/powerpoint/2010/main" val="347624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txBox="1"/>
          <p:nvPr/>
        </p:nvSpPr>
        <p:spPr>
          <a:xfrm>
            <a:off x="1019249" y="901700"/>
            <a:ext cx="7084617"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Francois Bernier, 1670, “A New Division of the Earth,” first promoter of lethal delusions about human differences.</a:t>
            </a:r>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“Geographers up to this time have only divided the earth according to its countries or regions.</a:t>
            </a:r>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The remarks which I have made upon men during all my long and numerous travels</a:t>
            </a:r>
            <a:r>
              <a:rPr lang="en-US" sz="2400" b="1" i="1">
                <a:solidFill>
                  <a:srgbClr val="FFFFFF"/>
                </a:solidFill>
                <a:latin typeface="Calibri"/>
                <a:ea typeface="Calibri"/>
                <a:cs typeface="Calibri"/>
                <a:sym typeface="Calibri"/>
              </a:rPr>
              <a:t>,</a:t>
            </a:r>
            <a:r>
              <a:rPr lang="en-US" sz="2400" b="1" i="1">
                <a:solidFill>
                  <a:srgbClr val="FFFF00"/>
                </a:solidFill>
                <a:latin typeface="Calibri"/>
                <a:ea typeface="Calibri"/>
                <a:cs typeface="Calibri"/>
                <a:sym typeface="Calibri"/>
              </a:rPr>
              <a:t> have given me the idea </a:t>
            </a:r>
            <a:r>
              <a:rPr lang="en-US" sz="2400">
                <a:solidFill>
                  <a:schemeClr val="lt1"/>
                </a:solidFill>
                <a:latin typeface="Calibri"/>
                <a:ea typeface="Calibri"/>
                <a:cs typeface="Calibri"/>
                <a:sym typeface="Calibri"/>
              </a:rPr>
              <a:t>of dividing it in a different way.”</a:t>
            </a:r>
            <a:endParaRPr sz="2400">
              <a:solidFill>
                <a:schemeClr val="lt1"/>
              </a:solidFill>
              <a:latin typeface="Calibri"/>
              <a:ea typeface="Calibri"/>
              <a:cs typeface="Calibri"/>
              <a:sym typeface="Calibri"/>
            </a:endParaRPr>
          </a:p>
        </p:txBody>
      </p:sp>
      <p:sp>
        <p:nvSpPr>
          <p:cNvPr id="188" name="Google Shape;188;p12"/>
          <p:cNvSpPr/>
          <p:nvPr/>
        </p:nvSpPr>
        <p:spPr>
          <a:xfrm>
            <a:off x="1984524" y="4801988"/>
            <a:ext cx="4929155" cy="1136385"/>
          </a:xfrm>
          <a:prstGeom prst="wedgeRectCallout">
            <a:avLst>
              <a:gd name="adj1" fmla="val -92358"/>
              <a:gd name="adj2" fmla="val 100735"/>
            </a:avLst>
          </a:prstGeom>
          <a:noFill/>
          <a:ln w="25400"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12"/>
          <p:cNvSpPr txBox="1"/>
          <p:nvPr/>
        </p:nvSpPr>
        <p:spPr>
          <a:xfrm>
            <a:off x="2719720" y="5030175"/>
            <a:ext cx="37045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Calibri"/>
                <a:ea typeface="Calibri"/>
                <a:cs typeface="Calibri"/>
                <a:sym typeface="Calibri"/>
              </a:rPr>
              <a:t>Ar</a:t>
            </a:r>
            <a:r>
              <a:rPr lang="en-US" sz="2800">
                <a:solidFill>
                  <a:schemeClr val="lt1"/>
                </a:solidFill>
                <a:latin typeface="Calibri"/>
                <a:ea typeface="Calibri"/>
                <a:cs typeface="Calibri"/>
                <a:sym typeface="Calibri"/>
              </a:rPr>
              <a:t>e you crazy, Francois?</a:t>
            </a:r>
            <a:endParaRPr sz="2800">
              <a:solidFill>
                <a:schemeClr val="lt1"/>
              </a:solidFill>
              <a:latin typeface="Calibri"/>
              <a:ea typeface="Calibri"/>
              <a:cs typeface="Calibri"/>
              <a:sym typeface="Calibri"/>
            </a:endParaRPr>
          </a:p>
        </p:txBody>
      </p:sp>
      <p:sp>
        <p:nvSpPr>
          <p:cNvPr id="190" name="Google Shape;19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6/13/19</a:t>
            </a:r>
            <a:endParaRPr/>
          </a:p>
        </p:txBody>
      </p:sp>
      <p:sp>
        <p:nvSpPr>
          <p:cNvPr id="191" name="Google Shape;19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www.carloshoyt.com</a:t>
            </a:r>
            <a:endParaRPr/>
          </a:p>
        </p:txBody>
      </p:sp>
      <p:sp>
        <p:nvSpPr>
          <p:cNvPr id="192" name="Google Shape;19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5938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dissolve">
                                      <p:cBhvr>
                                        <p:cTn id="7" dur="500"/>
                                        <p:tgtEl>
                                          <p:spTgt spid="18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dissolve">
                                      <p:cBhvr>
                                        <p:cTn id="10"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D31362-B772-7A47-B739-A2AAB53E889C}"/>
              </a:ext>
            </a:extLst>
          </p:cNvPr>
          <p:cNvSpPr/>
          <p:nvPr/>
        </p:nvSpPr>
        <p:spPr>
          <a:xfrm>
            <a:off x="1698172" y="1214654"/>
            <a:ext cx="6351814" cy="4154984"/>
          </a:xfrm>
          <a:prstGeom prst="rect">
            <a:avLst/>
          </a:prstGeom>
        </p:spPr>
        <p:txBody>
          <a:bodyPr wrap="square">
            <a:spAutoFit/>
          </a:bodyPr>
          <a:lstStyle/>
          <a:p>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Race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is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something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which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 have a prepared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susceptibility. This does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mean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racial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ideas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incorrigible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or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they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themselves biologically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determined. Because something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emerges out of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an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inborn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susceptibility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does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mean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 have no control over it or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the  </a:t>
            </a:r>
            <a:r>
              <a:rPr lang="en-US" sz="2400" spc="2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thing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itself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is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innate.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 </a:t>
            </a:r>
            <a:r>
              <a:rPr lang="en-US" sz="2400" spc="20" dirty="0">
                <a:solidFill>
                  <a:schemeClr val="bg1"/>
                </a:solidFill>
                <a:latin typeface="Calibri" panose="020F0502020204030204" pitchFamily="34" charset="0"/>
                <a:ea typeface="Calibri" panose="020F0502020204030204" pitchFamily="34" charset="0"/>
                <a:cs typeface="Times New Roman" panose="02020603050405020304" pitchFamily="18" charset="0"/>
              </a:rPr>
              <a:t>Virtually </a:t>
            </a:r>
            <a:r>
              <a:rPr lang="en-US" sz="2400" spc="25" dirty="0">
                <a:solidFill>
                  <a:schemeClr val="bg1"/>
                </a:solidFill>
                <a:latin typeface="Calibri" panose="020F0502020204030204" pitchFamily="34" charset="0"/>
                <a:ea typeface="Calibri" panose="020F0502020204030204" pitchFamily="34" charset="0"/>
                <a:cs typeface="Times New Roman" panose="02020603050405020304" pitchFamily="18" charset="0"/>
              </a:rPr>
              <a:t>all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humans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born </a:t>
            </a:r>
            <a:r>
              <a:rPr lang="en-US" sz="2400" spc="20" dirty="0">
                <a:solidFill>
                  <a:schemeClr val="bg1"/>
                </a:solidFill>
                <a:latin typeface="Calibri" panose="020F0502020204030204" pitchFamily="34" charset="0"/>
                <a:ea typeface="Calibri" panose="020F0502020204030204" pitchFamily="34" charset="0"/>
                <a:cs typeface="Times New Roman" panose="02020603050405020304" pitchFamily="18" charset="0"/>
              </a:rPr>
              <a:t>with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suscepti</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bilities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contract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smallpox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tuberculosis.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en-US" sz="2400" spc="20" dirty="0">
                <a:solidFill>
                  <a:schemeClr val="bg1"/>
                </a:solidFill>
                <a:latin typeface="Calibri" panose="020F0502020204030204" pitchFamily="34" charset="0"/>
                <a:ea typeface="Calibri" panose="020F0502020204030204" pitchFamily="34" charset="0"/>
                <a:cs typeface="Times New Roman" panose="02020603050405020304" pitchFamily="18" charset="0"/>
              </a:rPr>
              <a:t>diseases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themselves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not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innate;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en-US" sz="2400" spc="15" dirty="0">
                <a:solidFill>
                  <a:schemeClr val="bg1"/>
                </a:solidFill>
                <a:latin typeface="Calibri" panose="020F0502020204030204" pitchFamily="34" charset="0"/>
                <a:ea typeface="Calibri" panose="020F0502020204030204" pitchFamily="34" charset="0"/>
                <a:cs typeface="Times New Roman" panose="02020603050405020304" pitchFamily="18" charset="0"/>
              </a:rPr>
              <a:t>susceptibilities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t>
            </a:r>
            <a:r>
              <a:rPr lang="en-US" sz="2400" spc="10" dirty="0">
                <a:solidFill>
                  <a:schemeClr val="bg1"/>
                </a:solidFill>
                <a:latin typeface="Calibri" panose="020F0502020204030204" pitchFamily="34" charset="0"/>
                <a:ea typeface="Calibri" panose="020F0502020204030204" pitchFamily="34" charset="0"/>
                <a:cs typeface="Times New Roman" panose="02020603050405020304" pitchFamily="18" charset="0"/>
              </a:rPr>
              <a:t>contract them are.</a:t>
            </a:r>
            <a:r>
              <a:rPr lang="en-US" sz="2400" dirty="0">
                <a:solidFill>
                  <a:schemeClr val="bg1"/>
                </a:solidFill>
              </a:rPr>
              <a:t> </a:t>
            </a:r>
            <a:r>
              <a:rPr lang="en-US" sz="1600" dirty="0">
                <a:solidFill>
                  <a:schemeClr val="bg1"/>
                </a:solidFill>
              </a:rPr>
              <a:t>– Hirschfeld, 1998</a:t>
            </a:r>
          </a:p>
        </p:txBody>
      </p:sp>
    </p:spTree>
    <p:extLst>
      <p:ext uri="{BB962C8B-B14F-4D97-AF65-F5344CB8AC3E}">
        <p14:creationId xmlns:p14="http://schemas.microsoft.com/office/powerpoint/2010/main" val="204640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8"/>
          <p:cNvSpPr/>
          <p:nvPr/>
        </p:nvSpPr>
        <p:spPr>
          <a:xfrm>
            <a:off x="1316427" y="1327185"/>
            <a:ext cx="671304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latin typeface="Calibri"/>
                <a:ea typeface="Calibri"/>
                <a:cs typeface="Calibri"/>
                <a:sym typeface="Calibri"/>
              </a:rPr>
              <a:t>By “racial worldview” I simply mean believing and acting in accordance with the social convention that people can and should be regarded as members of one (or more) of a handful of nebulous, restrictive, contradictory, and conflicting subspecies, called races</a:t>
            </a:r>
            <a:r>
              <a:rPr lang="en-US" sz="2400" dirty="0">
                <a:solidFill>
                  <a:schemeClr val="bg1"/>
                </a:solidFill>
                <a:latin typeface="Calibri"/>
                <a:ea typeface="Calibri"/>
                <a:cs typeface="Calibri"/>
                <a:sym typeface="Calibri"/>
              </a:rPr>
              <a:t>.</a:t>
            </a:r>
            <a:r>
              <a:rPr lang="en-US" dirty="0">
                <a:solidFill>
                  <a:schemeClr val="bg1"/>
                </a:solidFill>
                <a:sym typeface="Calibri"/>
              </a:rPr>
              <a:t> - </a:t>
            </a:r>
            <a:r>
              <a:rPr lang="en-US" sz="1600" dirty="0">
                <a:solidFill>
                  <a:schemeClr val="bg1"/>
                </a:solidFill>
                <a:latin typeface="Calibri"/>
                <a:ea typeface="Calibri"/>
                <a:cs typeface="Calibri"/>
                <a:sym typeface="Calibri"/>
              </a:rPr>
              <a:t>Smedley, 2016</a:t>
            </a:r>
            <a:endParaRPr sz="1600" dirty="0">
              <a:solidFill>
                <a:schemeClr val="bg1"/>
              </a:solidFill>
              <a:latin typeface="Calibri"/>
              <a:ea typeface="Calibri"/>
              <a:cs typeface="Calibri"/>
              <a:sym typeface="Calibri"/>
            </a:endParaRPr>
          </a:p>
        </p:txBody>
      </p:sp>
      <p:sp>
        <p:nvSpPr>
          <p:cNvPr id="551" name="Google Shape;551;p48"/>
          <p:cNvSpPr/>
          <p:nvPr/>
        </p:nvSpPr>
        <p:spPr>
          <a:xfrm>
            <a:off x="912397" y="4375258"/>
            <a:ext cx="752110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dirty="0">
                <a:solidFill>
                  <a:srgbClr val="FFFF00"/>
                </a:solidFill>
                <a:latin typeface="Calibri"/>
                <a:ea typeface="Calibri"/>
                <a:cs typeface="Calibri"/>
                <a:sym typeface="Calibri"/>
              </a:rPr>
              <a:t>How’s that been working for us?</a:t>
            </a:r>
            <a:endParaRPr sz="1400" dirty="0">
              <a:solidFill>
                <a:srgbClr val="FFFF00"/>
              </a:solidFill>
              <a:latin typeface="Calibri"/>
              <a:ea typeface="Calibri"/>
              <a:cs typeface="Calibri"/>
              <a:sym typeface="Calibri"/>
            </a:endParaRPr>
          </a:p>
        </p:txBody>
      </p:sp>
      <p:sp>
        <p:nvSpPr>
          <p:cNvPr id="552" name="Google Shape;552;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6/13/19</a:t>
            </a:r>
            <a:endParaRPr/>
          </a:p>
        </p:txBody>
      </p:sp>
      <p:sp>
        <p:nvSpPr>
          <p:cNvPr id="553" name="Google Shape;553;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www.carloshoyt.com</a:t>
            </a:r>
            <a:endParaRPr/>
          </a:p>
        </p:txBody>
      </p:sp>
      <p:sp>
        <p:nvSpPr>
          <p:cNvPr id="554" name="Google Shape;55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265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45139</TotalTime>
  <Words>4601</Words>
  <Application>Microsoft Macintosh PowerPoint</Application>
  <PresentationFormat>On-screen Show (4:3)</PresentationFormat>
  <Paragraphs>442</Paragraphs>
  <Slides>64</Slides>
  <Notes>21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Arial Black</vt:lpstr>
      <vt:lpstr>Calibri</vt:lpstr>
      <vt:lpstr>itc-avant-garde-gothic-pro</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Hoyt</dc:creator>
  <cp:lastModifiedBy>inaya folarin</cp:lastModifiedBy>
  <cp:revision>287</cp:revision>
  <cp:lastPrinted>2017-05-13T00:52:51Z</cp:lastPrinted>
  <dcterms:created xsi:type="dcterms:W3CDTF">2017-03-04T14:46:52Z</dcterms:created>
  <dcterms:modified xsi:type="dcterms:W3CDTF">2020-08-21T10:56:49Z</dcterms:modified>
</cp:coreProperties>
</file>